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4" r:id="rId4"/>
    <p:sldId id="292" r:id="rId5"/>
    <p:sldId id="311" r:id="rId6"/>
    <p:sldId id="260" r:id="rId7"/>
    <p:sldId id="266" r:id="rId8"/>
    <p:sldId id="259" r:id="rId9"/>
    <p:sldId id="303" r:id="rId10"/>
    <p:sldId id="312" r:id="rId11"/>
    <p:sldId id="274" r:id="rId12"/>
    <p:sldId id="270" r:id="rId13"/>
    <p:sldId id="313" r:id="rId14"/>
    <p:sldId id="300" r:id="rId15"/>
    <p:sldId id="301" r:id="rId16"/>
    <p:sldId id="302" r:id="rId17"/>
    <p:sldId id="306" r:id="rId18"/>
    <p:sldId id="293" r:id="rId19"/>
    <p:sldId id="277" r:id="rId20"/>
    <p:sldId id="273" r:id="rId21"/>
    <p:sldId id="279" r:id="rId22"/>
    <p:sldId id="308" r:id="rId23"/>
    <p:sldId id="280" r:id="rId24"/>
    <p:sldId id="297" r:id="rId25"/>
    <p:sldId id="283" r:id="rId26"/>
    <p:sldId id="264" r:id="rId27"/>
    <p:sldId id="309" r:id="rId28"/>
    <p:sldId id="276" r:id="rId29"/>
    <p:sldId id="310" r:id="rId30"/>
    <p:sldId id="315" r:id="rId31"/>
    <p:sldId id="281" r:id="rId32"/>
    <p:sldId id="287" r:id="rId33"/>
    <p:sldId id="286" r:id="rId34"/>
    <p:sldId id="299" r:id="rId35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8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CFA31E-5B30-4CFC-94BC-F498929103C2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D195-E6AE-48B5-8961-E341D29858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E5A0A-452A-49CB-8588-CA11F384B248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59920-4484-406A-A1A9-8AEA209D29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24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C4851-C6FB-4829-9139-945569FD0729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50F04-26B3-4BEB-9E02-EC12BDD1530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07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6EE96-E0C8-42C7-B622-4B8C6F9311D6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2F57E-3870-4793-9A76-28B1CD22408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9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0412C-6101-4A79-B693-7911F1E26A1A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D33B9-14B9-4494-8829-65345090CC1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1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681B7-B636-46E9-935B-64E13604CD13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361CD-916E-45E3-BC37-857E11790C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06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675AB-0ACD-4DD2-96D2-A3DC31EB8D06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25A27-F6FC-4A18-B87A-C919BA1BDA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48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D0EB3-0E0B-4052-8378-10C23B17C4C0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C185C-7A95-4B12-9553-3A344D6D78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685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B8899-475A-4A97-9112-78D80256293B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71274-2E79-4FDC-9CC2-D003D428D1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66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2E78D-7B5E-4787-8419-3AA7D1ED58FC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0A7E6-B802-48C0-8040-24171A55B9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20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400"/>
            </a:lvl2pPr>
            <a:lvl3pPr marL="914332" indent="0">
              <a:buNone/>
              <a:defRPr sz="1200"/>
            </a:lvl3pPr>
            <a:lvl4pPr marL="1371498" indent="0">
              <a:buNone/>
              <a:defRPr sz="1000"/>
            </a:lvl4pPr>
            <a:lvl5pPr marL="1828664" indent="0">
              <a:buNone/>
              <a:defRPr sz="1000"/>
            </a:lvl5pPr>
            <a:lvl6pPr marL="2285830" indent="0">
              <a:buNone/>
              <a:defRPr sz="1000"/>
            </a:lvl6pPr>
            <a:lvl7pPr marL="2742994" indent="0">
              <a:buNone/>
              <a:defRPr sz="1000"/>
            </a:lvl7pPr>
            <a:lvl8pPr marL="3200160" indent="0">
              <a:buNone/>
              <a:defRPr sz="1000"/>
            </a:lvl8pPr>
            <a:lvl9pPr marL="36573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1E70-E790-4769-9F50-8757B46DA09A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99640-8C44-4BA0-908D-6CCDB7F2E0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46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68B2D5-6DFF-4767-83A9-DEA0BFC745FB}" type="datetimeFigureOut">
              <a:rPr lang="en-GB"/>
              <a:pPr>
                <a:defRPr/>
              </a:pPr>
              <a:t>23/06/2014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D636DA-D247-455C-AA4F-CCAB0BFD10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16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332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498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66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nio.maldussi@unibo.it" TargetMode="External"/><Relationship Id="rId2" Type="http://schemas.openxmlformats.org/officeDocument/2006/relationships/hyperlink" Target="mailto:erika.dalan2@unibo.it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anna.zingaro2@unibo.it" TargetMode="External"/><Relationship Id="rId4" Type="http://schemas.openxmlformats.org/officeDocument/2006/relationships/hyperlink" Target="mailto:eva.wiesmann@unibo.it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ites.uclouvain.be/lexique/lexique.php" TargetMode="Externa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hyperlink" Target="http://dev.eurac.edu:8080/cgi-bin/index/index.en?r=2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ebgate.ec.europa.eu/fpfis/mwikis/eurydice/index.php?title=Home" TargetMode="External"/><Relationship Id="rId3" Type="http://schemas.openxmlformats.org/officeDocument/2006/relationships/hyperlink" Target="http://ec.europa.eu/education/tools/docs/ects-guide_en.pdf" TargetMode="External"/><Relationship Id="rId7" Type="http://schemas.openxmlformats.org/officeDocument/2006/relationships/hyperlink" Target="http://bookshop.europa.eu/en/european-glossary-on-education-pbEC3212292/" TargetMode="External"/><Relationship Id="rId12" Type="http://schemas.openxmlformats.org/officeDocument/2006/relationships/hyperlink" Target="http://www.zoom-eqf.eu/" TargetMode="External"/><Relationship Id="rId2" Type="http://schemas.openxmlformats.org/officeDocument/2006/relationships/hyperlink" Target="http://sites.uclouvain.be/lexique/lexiqu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edefop.europa.eu/EN/Files/Using_learning_outcomes.pdf" TargetMode="External"/><Relationship Id="rId11" Type="http://schemas.openxmlformats.org/officeDocument/2006/relationships/hyperlink" Target="http://repository-intralibrary.leedsmet.ac.uk/open_virtual_file_path/i3128n162822t/Writing%20and%20using%20good%20learning%20outcomes.pdf" TargetMode="External"/><Relationship Id="rId5" Type="http://schemas.openxmlformats.org/officeDocument/2006/relationships/hyperlink" Target="http://www.ecvet-info.de/_media/Guidelines_for_describing_units_of_learning_outcomes.pdf" TargetMode="External"/><Relationship Id="rId10" Type="http://schemas.openxmlformats.org/officeDocument/2006/relationships/hyperlink" Target="http://dev.eurac.edu:8080/index/33_UNITERMII_en.html" TargetMode="External"/><Relationship Id="rId4" Type="http://schemas.openxmlformats.org/officeDocument/2006/relationships/hyperlink" Target="http://ec.europa.eu/education/tools/docs/ects-guide_it.pdf" TargetMode="External"/><Relationship Id="rId9" Type="http://schemas.openxmlformats.org/officeDocument/2006/relationships/hyperlink" Target="http://admin.exeter.ac.uk/academic/tls/tqa/Part%204/4Dmoduletp.pdf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1524000" y="423863"/>
            <a:ext cx="9144000" cy="2387600"/>
          </a:xfrm>
        </p:spPr>
        <p:txBody>
          <a:bodyPr/>
          <a:lstStyle/>
          <a:p>
            <a:pPr eaLnBrk="1" hangingPunct="1"/>
            <a:r>
              <a:rPr lang="en-GB" b="1" smtClean="0"/>
              <a:t>Risorse disponibili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524000" y="2903538"/>
            <a:ext cx="9144000" cy="901700"/>
          </a:xfrm>
        </p:spPr>
        <p:txBody>
          <a:bodyPr/>
          <a:lstStyle/>
          <a:p>
            <a:r>
              <a:rPr lang="en-GB" smtClean="0"/>
              <a:t>Per la comunicazione accademico-istituzionale</a:t>
            </a:r>
          </a:p>
          <a:p>
            <a:r>
              <a:rPr lang="en-GB" smtClean="0"/>
              <a:t>degli atenei europei</a:t>
            </a:r>
          </a:p>
        </p:txBody>
      </p:sp>
      <p:sp>
        <p:nvSpPr>
          <p:cNvPr id="2052" name="Subtitle 2"/>
          <p:cNvSpPr txBox="1">
            <a:spLocks/>
          </p:cNvSpPr>
          <p:nvPr/>
        </p:nvSpPr>
        <p:spPr bwMode="auto">
          <a:xfrm>
            <a:off x="1236663" y="4760913"/>
            <a:ext cx="9723437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5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12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700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27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284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741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1988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656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/>
              <a:t>Erika Dalan</a:t>
            </a:r>
            <a:r>
              <a:rPr lang="en-GB" sz="2000" baseline="30000"/>
              <a:t>*</a:t>
            </a:r>
            <a:r>
              <a:rPr lang="en-GB" sz="2000"/>
              <a:t> (</a:t>
            </a:r>
            <a:r>
              <a:rPr lang="en-GB" sz="2000">
                <a:hlinkClick r:id="rId2"/>
              </a:rPr>
              <a:t>erika.dalan2@unibo.it</a:t>
            </a:r>
            <a:r>
              <a:rPr lang="en-GB" sz="2000"/>
              <a:t>), Danio Maldussi</a:t>
            </a:r>
            <a:r>
              <a:rPr lang="en-GB" sz="2000" baseline="30000"/>
              <a:t>*</a:t>
            </a:r>
            <a:r>
              <a:rPr lang="en-GB" sz="2000"/>
              <a:t> (</a:t>
            </a:r>
            <a:r>
              <a:rPr lang="en-GB" sz="2000">
                <a:hlinkClick r:id="rId3"/>
              </a:rPr>
              <a:t>danio.maldussi@unibo.it</a:t>
            </a:r>
            <a:r>
              <a:rPr lang="en-GB" sz="2000"/>
              <a:t>),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/>
              <a:t>Eva Wiesmann</a:t>
            </a:r>
            <a:r>
              <a:rPr lang="en-GB" sz="2000" baseline="30000"/>
              <a:t>*</a:t>
            </a:r>
            <a:r>
              <a:rPr lang="en-GB" sz="2000"/>
              <a:t> (</a:t>
            </a:r>
            <a:r>
              <a:rPr lang="it-IT" sz="2000">
                <a:hlinkClick r:id="rId4"/>
              </a:rPr>
              <a:t>eva.wiesmann@unibo.it</a:t>
            </a:r>
            <a:r>
              <a:rPr lang="en-GB" sz="2000"/>
              <a:t>), Anna Zingaro</a:t>
            </a:r>
            <a:r>
              <a:rPr lang="en-GB" sz="2000" baseline="30000"/>
              <a:t>*</a:t>
            </a:r>
            <a:r>
              <a:rPr lang="en-GB" sz="2000"/>
              <a:t> (</a:t>
            </a:r>
            <a:r>
              <a:rPr lang="en-GB" sz="2000">
                <a:hlinkClick r:id="rId5"/>
              </a:rPr>
              <a:t>anna.zingaro2@unibo.it</a:t>
            </a:r>
            <a:r>
              <a:rPr lang="en-GB" sz="2000"/>
              <a:t>)</a:t>
            </a:r>
          </a:p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GB" sz="2000" baseline="30000"/>
          </a:p>
          <a:p>
            <a:pPr algn="ctr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2000" baseline="30000"/>
              <a:t>*</a:t>
            </a:r>
            <a:r>
              <a:rPr lang="en-GB" sz="2000"/>
              <a:t>Università di Bologna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10515600" cy="1325563"/>
          </a:xfrm>
        </p:spPr>
        <p:txBody>
          <a:bodyPr/>
          <a:lstStyle/>
          <a:p>
            <a:pPr algn="ctr" eaLnBrk="1" hangingPunct="1"/>
            <a:r>
              <a:rPr lang="it-IT" b="1" smtClean="0"/>
              <a:t>Glossari e banche dati</a:t>
            </a:r>
            <a:endParaRPr lang="en-GB" b="1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577850" y="1474788"/>
            <a:ext cx="10995025" cy="51371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non universitari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YouLaurea.it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Repubblica.it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di ateneo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Trieste (monolingue 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Torino (bilingue DE-IT)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Venezia (bilingue IT-EN)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Bologna (bilingue IT-EN/EN-IT)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/>
              <a:t>Glossari europei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/>
              <a:t>Eurypedia, European Encyclopedia on National Education System (multilingue)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/>
              <a:t>Eurydice, European Glossary on Education (multilingue)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Banche dati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Base de données de terminologie universitaire UCL-K.U.Leuven (trilingue EN-FR-NE)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Database bistro, progetto UNITERM II, EURAC (bilingue IT-DE + risorse in ladino)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536700"/>
            <a:ext cx="13398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24063"/>
            <a:ext cx="6743700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/>
          <a:stretch>
            <a:fillRect/>
          </a:stretch>
        </p:blipFill>
        <p:spPr bwMode="auto">
          <a:xfrm>
            <a:off x="0" y="0"/>
            <a:ext cx="12195175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584325"/>
            <a:ext cx="6840538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38950" y="2082800"/>
            <a:ext cx="4886325" cy="41878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indent="-127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800" b="1" dirty="0" err="1" smtClean="0">
                <a:latin typeface="Calibri" panose="020F0502020204030204" pitchFamily="34" charset="0"/>
              </a:rPr>
              <a:t>Glossario</a:t>
            </a:r>
            <a:r>
              <a:rPr lang="en-GB" sz="2800" b="1" dirty="0" smtClean="0">
                <a:latin typeface="Calibri" panose="020F0502020204030204" pitchFamily="34" charset="0"/>
              </a:rPr>
              <a:t> </a:t>
            </a:r>
            <a:r>
              <a:rPr lang="en-GB" sz="2800" b="1" dirty="0" err="1" smtClean="0">
                <a:latin typeface="Calibri" panose="020F0502020204030204" pitchFamily="34" charset="0"/>
              </a:rPr>
              <a:t>multilingue</a:t>
            </a:r>
            <a:endParaRPr lang="en-GB" sz="2800" b="1" dirty="0" smtClean="0">
              <a:latin typeface="Calibri" panose="020F0502020204030204" pitchFamily="34" charset="0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termini in lingua </a:t>
            </a:r>
            <a:r>
              <a:rPr lang="en-GB" sz="2000" dirty="0" err="1">
                <a:latin typeface="+mn-lt"/>
                <a:cs typeface="+mn-cs"/>
              </a:rPr>
              <a:t>originale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descrizioni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nella</a:t>
            </a:r>
            <a:r>
              <a:rPr lang="en-GB" sz="2000" dirty="0">
                <a:latin typeface="+mn-lt"/>
                <a:cs typeface="+mn-cs"/>
              </a:rPr>
              <a:t> lingua di </a:t>
            </a:r>
            <a:r>
              <a:rPr lang="en-GB" sz="2000" dirty="0" err="1" smtClean="0">
                <a:latin typeface="+mn-lt"/>
                <a:cs typeface="+mn-cs"/>
              </a:rPr>
              <a:t>pubblicazione</a:t>
            </a:r>
            <a:r>
              <a:rPr lang="en-GB" sz="2000" dirty="0" smtClean="0">
                <a:latin typeface="+mn-lt"/>
                <a:cs typeface="+mn-cs"/>
              </a:rPr>
              <a:t> (EN-FR-DE</a:t>
            </a:r>
            <a:r>
              <a:rPr lang="en-GB" sz="2000" dirty="0">
                <a:latin typeface="+mn-lt"/>
                <a:cs typeface="+mn-cs"/>
              </a:rPr>
              <a:t>)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obiettivi</a:t>
            </a:r>
            <a:r>
              <a:rPr lang="en-GB" sz="2000" dirty="0">
                <a:latin typeface="+mn-lt"/>
                <a:cs typeface="+mn-cs"/>
              </a:rPr>
              <a:t>: </a:t>
            </a:r>
            <a:r>
              <a:rPr lang="en-GB" sz="2000" dirty="0" err="1">
                <a:latin typeface="+mn-lt"/>
                <a:cs typeface="+mn-cs"/>
              </a:rPr>
              <a:t>comprensione</a:t>
            </a:r>
            <a:r>
              <a:rPr lang="en-GB" sz="2000" dirty="0">
                <a:latin typeface="+mn-lt"/>
                <a:cs typeface="+mn-cs"/>
              </a:rPr>
              <a:t>, </a:t>
            </a:r>
            <a:r>
              <a:rPr lang="en-GB" sz="2000" dirty="0" err="1">
                <a:latin typeface="+mn-lt"/>
                <a:cs typeface="+mn-cs"/>
              </a:rPr>
              <a:t>cooperazione</a:t>
            </a:r>
            <a:r>
              <a:rPr lang="en-GB" sz="2000" dirty="0">
                <a:latin typeface="+mn-lt"/>
                <a:cs typeface="+mn-cs"/>
              </a:rPr>
              <a:t>, </a:t>
            </a:r>
            <a:r>
              <a:rPr lang="en-GB" sz="2000" dirty="0" err="1">
                <a:latin typeface="+mn-lt"/>
                <a:cs typeface="+mn-cs"/>
              </a:rPr>
              <a:t>trasparenza</a:t>
            </a:r>
            <a:endParaRPr lang="en-GB" sz="2000" dirty="0">
              <a:latin typeface="+mn-lt"/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endParaRPr lang="en-GB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800" b="1" dirty="0" err="1" smtClean="0">
                <a:latin typeface="Calibri" panose="020F0502020204030204" pitchFamily="34" charset="0"/>
              </a:rPr>
              <a:t>Destinatari</a:t>
            </a:r>
            <a:endParaRPr lang="en-GB" sz="2800" b="1" dirty="0" smtClean="0">
              <a:latin typeface="Calibri" panose="020F0502020204030204" pitchFamily="34" charset="0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traduttori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ed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esperti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linguisti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esperti</a:t>
            </a:r>
            <a:r>
              <a:rPr lang="en-GB" sz="2000" dirty="0">
                <a:latin typeface="+mn-lt"/>
                <a:cs typeface="+mn-cs"/>
              </a:rPr>
              <a:t> del </a:t>
            </a:r>
            <a:r>
              <a:rPr lang="en-GB" sz="2000" dirty="0" err="1">
                <a:latin typeface="+mn-lt"/>
                <a:cs typeface="+mn-cs"/>
              </a:rPr>
              <a:t>settore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dell’istruzione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promotori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della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mobilità</a:t>
            </a:r>
            <a:r>
              <a:rPr lang="en-GB" sz="2000" dirty="0">
                <a:latin typeface="+mn-lt"/>
                <a:cs typeface="+mn-cs"/>
              </a:rPr>
              <a:t> in Europa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personale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accademico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europeo</a:t>
            </a:r>
            <a:endParaRPr lang="en-GB" sz="2000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10515600" cy="1325563"/>
          </a:xfrm>
        </p:spPr>
        <p:txBody>
          <a:bodyPr/>
          <a:lstStyle/>
          <a:p>
            <a:pPr algn="ctr" eaLnBrk="1" hangingPunct="1"/>
            <a:r>
              <a:rPr lang="it-IT" b="1" smtClean="0"/>
              <a:t>Glossari e banche dati</a:t>
            </a:r>
            <a:endParaRPr lang="en-GB" b="1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4294967295"/>
          </p:nvPr>
        </p:nvSpPr>
        <p:spPr>
          <a:xfrm>
            <a:off x="577850" y="1474788"/>
            <a:ext cx="10995025" cy="51371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non universitari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YouLaurea.it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Repubblica.it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di ateneo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Trieste (monolingue 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Torino (bilingue DE-IT)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Venezia (bilingue IT-EN)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Bologna (bilingue IT-EN/EN-IT)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europei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Eurypedia, European Encyclopedia on National Education System (multilingue)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Eurydice, European Glossary on Education (multilingue)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/>
              <a:t>Banche dati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hlinkClick r:id="rId3"/>
              </a:rPr>
              <a:t>Base de données de terminologie universitaire</a:t>
            </a:r>
            <a:r>
              <a:rPr lang="fr-FR" sz="2200" smtClean="0"/>
              <a:t>, UCL-K.U.Leuven (trilingue EN-FR-NE)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hlinkClick r:id="rId4"/>
              </a:rPr>
              <a:t>Database bistro</a:t>
            </a:r>
            <a:r>
              <a:rPr lang="fr-FR" sz="2200" smtClean="0"/>
              <a:t>, progetto UNITERM II, EURAC (bilingue IT-DE + risorse in ladino)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"/>
          <a:stretch>
            <a:fillRect/>
          </a:stretch>
        </p:blipFill>
        <p:spPr bwMode="auto">
          <a:xfrm>
            <a:off x="0" y="0"/>
            <a:ext cx="12228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9" b="5515"/>
          <a:stretch>
            <a:fillRect/>
          </a:stretch>
        </p:blipFill>
        <p:spPr bwMode="auto">
          <a:xfrm>
            <a:off x="0" y="0"/>
            <a:ext cx="12207875" cy="637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4"/>
          <a:stretch>
            <a:fillRect/>
          </a:stretch>
        </p:blipFill>
        <p:spPr bwMode="auto">
          <a:xfrm>
            <a:off x="12700" y="0"/>
            <a:ext cx="12179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9" t="32773" r="41135" b="59653"/>
          <a:stretch>
            <a:fillRect/>
          </a:stretch>
        </p:blipFill>
        <p:spPr bwMode="auto">
          <a:xfrm>
            <a:off x="0" y="1027113"/>
            <a:ext cx="1982788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smtClean="0"/>
              <a:t>Terminological dictionary of university law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Austria – Italy (DE-IT)</a:t>
            </a: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" t="9007" r="1047" b="11398"/>
          <a:stretch>
            <a:fillRect/>
          </a:stretch>
        </p:blipFill>
        <p:spPr bwMode="auto">
          <a:xfrm>
            <a:off x="0" y="1754188"/>
            <a:ext cx="12192000" cy="559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6319838" y="1625600"/>
            <a:ext cx="1022350" cy="51276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1828800" y="2165350"/>
            <a:ext cx="2716213" cy="6445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1862138" y="4081463"/>
            <a:ext cx="2871787" cy="6524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Linee guida</a:t>
            </a:r>
            <a:endParaRPr lang="en-GB" b="1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38175" y="1690688"/>
            <a:ext cx="10483850" cy="44862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/>
              <a:t>A </a:t>
            </a:r>
            <a:r>
              <a:rPr lang="en-GB" sz="3200" b="1" dirty="0" err="1"/>
              <a:t>livello</a:t>
            </a:r>
            <a:r>
              <a:rPr lang="en-GB" sz="3200" b="1" dirty="0"/>
              <a:t> </a:t>
            </a:r>
            <a:r>
              <a:rPr lang="en-GB" sz="3200" b="1" dirty="0" err="1"/>
              <a:t>nazionale</a:t>
            </a:r>
            <a:endParaRPr lang="en-GB" sz="3200" b="1" dirty="0"/>
          </a:p>
          <a:p>
            <a:pPr marL="900045" lvl="1" indent="-442881">
              <a:tabLst>
                <a:tab pos="900045" algn="l"/>
              </a:tabLst>
              <a:defRPr/>
            </a:pPr>
            <a:r>
              <a:rPr lang="en-GB" sz="2800" b="1" dirty="0" err="1"/>
              <a:t>Regno</a:t>
            </a:r>
            <a:r>
              <a:rPr lang="en-GB" sz="2800" b="1" dirty="0"/>
              <a:t> </a:t>
            </a:r>
            <a:r>
              <a:rPr lang="en-GB" sz="2800" b="1" dirty="0" err="1"/>
              <a:t>Unito</a:t>
            </a:r>
            <a:r>
              <a:rPr lang="en-GB" sz="2800" dirty="0"/>
              <a:t>: </a:t>
            </a:r>
            <a:r>
              <a:rPr lang="en-GB" sz="2800" dirty="0" err="1"/>
              <a:t>Università</a:t>
            </a:r>
            <a:r>
              <a:rPr lang="en-GB" sz="2800" dirty="0"/>
              <a:t> di Exeter, </a:t>
            </a:r>
            <a:r>
              <a:rPr lang="en-GB" sz="2800" i="1" dirty="0"/>
              <a:t>Module Descriptor Template </a:t>
            </a:r>
            <a:r>
              <a:rPr lang="en-GB" sz="2800" dirty="0"/>
              <a:t>per la </a:t>
            </a:r>
            <a:r>
              <a:rPr lang="en-GB" sz="2800" dirty="0" err="1"/>
              <a:t>compilazione</a:t>
            </a:r>
            <a:r>
              <a:rPr lang="en-GB" sz="2800" dirty="0"/>
              <a:t> </a:t>
            </a:r>
            <a:r>
              <a:rPr lang="en-GB" sz="2800" dirty="0" smtClean="0"/>
              <a:t>di DUF </a:t>
            </a:r>
            <a:r>
              <a:rPr lang="en-GB" sz="2800" dirty="0"/>
              <a:t>in lingua </a:t>
            </a:r>
            <a:r>
              <a:rPr lang="en-GB" sz="2800" dirty="0" err="1" smtClean="0"/>
              <a:t>inglese</a:t>
            </a:r>
            <a:endParaRPr lang="en-GB" sz="2800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marL="900045" lvl="1" indent="-442881">
              <a:spcAft>
                <a:spcPts val="600"/>
              </a:spcAft>
              <a:tabLst>
                <a:tab pos="900045" algn="l"/>
              </a:tabLst>
              <a:defRPr/>
            </a:pP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Germania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linee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guida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ECVET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su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formulazione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obiettivi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formativi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bilingue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EN-DE)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livello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europeo</a:t>
            </a:r>
            <a:endParaRPr lang="en-GB" sz="3200" b="1" dirty="0">
              <a:solidFill>
                <a:schemeClr val="bg1">
                  <a:lumMod val="65000"/>
                </a:schemeClr>
              </a:solidFill>
            </a:endParaRPr>
          </a:p>
          <a:p>
            <a:pPr marL="900045" lvl="1" indent="-442881">
              <a:defRPr/>
            </a:pP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ECTS 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–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Guida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per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l’utente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definizione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dei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campi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obbligatori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da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inserire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nelle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DUF</a:t>
            </a:r>
            <a:endParaRPr lang="en-GB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888" y="1314450"/>
            <a:ext cx="4940300" cy="50165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b="1" dirty="0" err="1">
                <a:latin typeface="+mn-lt"/>
              </a:rPr>
              <a:t>Sezioni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b="1" dirty="0" err="1">
                <a:latin typeface="+mn-lt"/>
              </a:rPr>
              <a:t>descritte</a:t>
            </a:r>
            <a:r>
              <a:rPr lang="en-GB" sz="2000" b="1" dirty="0">
                <a:latin typeface="+mn-lt"/>
              </a:rPr>
              <a:t> </a:t>
            </a:r>
            <a:r>
              <a:rPr lang="en-GB" sz="2000" b="1" dirty="0" err="1">
                <a:latin typeface="+mn-lt"/>
              </a:rPr>
              <a:t>nel</a:t>
            </a:r>
            <a:r>
              <a:rPr lang="en-GB" sz="2000" b="1" dirty="0">
                <a:latin typeface="+mn-lt"/>
              </a:rPr>
              <a:t> template: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Module Title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Credit Value 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Module Code 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Module Convener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+mn-lt"/>
                <a:cs typeface="+mn-cs"/>
              </a:rPr>
              <a:t>Duration of the Module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Description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b="1" dirty="0">
                <a:latin typeface="+mn-lt"/>
                <a:cs typeface="+mn-cs"/>
              </a:rPr>
              <a:t>Aims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Intended Learning Outcomes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Syllabus Plan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Learning Activities and Teaching Methods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Assignments and assessments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Indicative Learning Resources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Indicative basic reading list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Pre-requisites</a:t>
            </a:r>
          </a:p>
          <a:p>
            <a:pPr marL="450815" indent="-273031"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Co-requisites</a:t>
            </a:r>
          </a:p>
        </p:txBody>
      </p:sp>
      <p:sp>
        <p:nvSpPr>
          <p:cNvPr id="20483" name="TextBox 8"/>
          <p:cNvSpPr txBox="1">
            <a:spLocks noChangeArrowheads="1"/>
          </p:cNvSpPr>
          <p:nvPr/>
        </p:nvSpPr>
        <p:spPr bwMode="auto">
          <a:xfrm>
            <a:off x="100013" y="34925"/>
            <a:ext cx="12192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sz="2800"/>
              <a:t>Module Descriptor Template: Guidance for Completion</a:t>
            </a:r>
          </a:p>
          <a:p>
            <a:pPr algn="ctr"/>
            <a:r>
              <a:rPr lang="en-GB" sz="2200"/>
              <a:t>University of Exeter</a:t>
            </a:r>
          </a:p>
        </p:txBody>
      </p:sp>
      <p:grpSp>
        <p:nvGrpSpPr>
          <p:cNvPr id="20484" name="Group 10"/>
          <p:cNvGrpSpPr>
            <a:grpSpLocks/>
          </p:cNvGrpSpPr>
          <p:nvPr/>
        </p:nvGrpSpPr>
        <p:grpSpPr bwMode="auto">
          <a:xfrm>
            <a:off x="5429250" y="984250"/>
            <a:ext cx="6588125" cy="2860675"/>
            <a:chOff x="5429193" y="1025383"/>
            <a:chExt cx="6588085" cy="2860964"/>
          </a:xfrm>
        </p:grpSpPr>
        <p:pic>
          <p:nvPicPr>
            <p:cNvPr id="2048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0" t="33086" r="31818" b="39534"/>
            <a:stretch>
              <a:fillRect/>
            </a:stretch>
          </p:blipFill>
          <p:spPr bwMode="auto">
            <a:xfrm>
              <a:off x="5429193" y="1025383"/>
              <a:ext cx="6588085" cy="286096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532380" y="1307987"/>
              <a:ext cx="773107" cy="20322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532380" y="1820801"/>
              <a:ext cx="663571" cy="2175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32380" y="2347905"/>
              <a:ext cx="882645" cy="20480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532380" y="2862307"/>
              <a:ext cx="1195380" cy="20798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2048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932238"/>
            <a:ext cx="6608763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b="1" smtClean="0"/>
              <a:t>Overview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196975" y="1963738"/>
            <a:ext cx="10380663" cy="4057650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it-IT" sz="3200" b="1" smtClean="0"/>
              <a:t>Ricognizione delle risorse esistenti</a:t>
            </a:r>
          </a:p>
          <a:p>
            <a:pPr marL="804863" lvl="1" indent="-360363"/>
            <a:r>
              <a:rPr lang="it-IT" sz="2800" smtClean="0"/>
              <a:t>Glossari e banche dati</a:t>
            </a:r>
            <a:endParaRPr lang="en-GB" sz="2800" smtClean="0"/>
          </a:p>
          <a:p>
            <a:pPr marL="804863" lvl="1" indent="-360363"/>
            <a:r>
              <a:rPr lang="it-IT" sz="2800" smtClean="0"/>
              <a:t>Linee guida</a:t>
            </a:r>
            <a:endParaRPr lang="en-GB" sz="2800" smtClean="0"/>
          </a:p>
          <a:p>
            <a:pPr marL="804863" lvl="1" indent="-360363">
              <a:spcAft>
                <a:spcPts val="600"/>
              </a:spcAft>
            </a:pPr>
            <a:r>
              <a:rPr lang="it-IT" sz="2800" smtClean="0"/>
              <a:t>Buone pratiche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200" b="1" smtClean="0"/>
              <a:t>Valutazione delle risorse disponibili</a:t>
            </a:r>
          </a:p>
          <a:p>
            <a:pPr marL="804863" lvl="1" indent="-360363"/>
            <a:r>
              <a:rPr lang="it-IT" sz="2800" smtClean="0"/>
              <a:t>Risorse per uso interno</a:t>
            </a:r>
          </a:p>
          <a:p>
            <a:pPr marL="804863" lvl="1" indent="-360363">
              <a:spcAft>
                <a:spcPts val="600"/>
              </a:spcAft>
            </a:pPr>
            <a:r>
              <a:rPr lang="it-IT" sz="2800" smtClean="0"/>
              <a:t>Risorse per la comunità</a:t>
            </a:r>
            <a:endParaRPr lang="it-IT" sz="2800" i="1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3200" b="1" smtClean="0"/>
              <a:t>Alcuni link utili</a:t>
            </a:r>
            <a:endParaRPr lang="en-GB" sz="32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Linee guida</a:t>
            </a:r>
            <a:endParaRPr lang="en-GB" b="1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38175" y="1690688"/>
            <a:ext cx="10483850" cy="44862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/>
              <a:t>A </a:t>
            </a:r>
            <a:r>
              <a:rPr lang="en-GB" sz="3200" b="1" dirty="0" err="1"/>
              <a:t>livello</a:t>
            </a:r>
            <a:r>
              <a:rPr lang="en-GB" sz="3200" b="1" dirty="0"/>
              <a:t> </a:t>
            </a:r>
            <a:r>
              <a:rPr lang="en-GB" sz="3200" b="1" dirty="0" err="1"/>
              <a:t>nazionale</a:t>
            </a:r>
            <a:endParaRPr lang="en-GB" sz="3200" b="1" dirty="0"/>
          </a:p>
          <a:p>
            <a:pPr marL="900045" lvl="1" indent="-442881">
              <a:tabLst>
                <a:tab pos="900045" algn="l"/>
              </a:tabLst>
              <a:defRPr/>
            </a:pPr>
            <a:r>
              <a:rPr lang="en-GB" sz="2800" b="1" dirty="0" err="1" smtClean="0">
                <a:solidFill>
                  <a:schemeClr val="bg1">
                    <a:lumMod val="65000"/>
                  </a:schemeClr>
                </a:solidFill>
              </a:rPr>
              <a:t>Regno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65000"/>
                  </a:schemeClr>
                </a:solidFill>
              </a:rPr>
              <a:t>Unito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Università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Exeter, </a:t>
            </a:r>
            <a:r>
              <a:rPr lang="en-GB" sz="2800" i="1" dirty="0">
                <a:solidFill>
                  <a:schemeClr val="bg1">
                    <a:lumMod val="75000"/>
                  </a:schemeClr>
                </a:solidFill>
              </a:rPr>
              <a:t>Module Descriptor Template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per la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compilazione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DUF in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lingua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inglese</a:t>
            </a:r>
            <a:endParaRPr lang="en-GB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900045" lvl="1" indent="-442881">
              <a:spcAft>
                <a:spcPts val="600"/>
              </a:spcAft>
              <a:tabLst>
                <a:tab pos="900045" algn="l"/>
              </a:tabLst>
              <a:defRPr/>
            </a:pPr>
            <a:r>
              <a:rPr lang="en-GB" sz="2800" b="1" dirty="0"/>
              <a:t>Germania</a:t>
            </a:r>
            <a:r>
              <a:rPr lang="en-GB" sz="2800" dirty="0"/>
              <a:t>: </a:t>
            </a:r>
            <a:r>
              <a:rPr lang="en-GB" sz="2800" dirty="0" err="1" smtClean="0"/>
              <a:t>linee</a:t>
            </a:r>
            <a:r>
              <a:rPr lang="en-GB" sz="2800" dirty="0" smtClean="0"/>
              <a:t> </a:t>
            </a:r>
            <a:r>
              <a:rPr lang="en-GB" sz="2800" dirty="0" err="1"/>
              <a:t>guida</a:t>
            </a:r>
            <a:r>
              <a:rPr lang="en-GB" sz="2800" dirty="0"/>
              <a:t> ECVET </a:t>
            </a:r>
            <a:r>
              <a:rPr lang="en-GB" sz="2800" dirty="0" err="1"/>
              <a:t>su</a:t>
            </a:r>
            <a:r>
              <a:rPr lang="en-GB" sz="2800" dirty="0"/>
              <a:t> </a:t>
            </a:r>
            <a:r>
              <a:rPr lang="en-GB" sz="2800" dirty="0" err="1"/>
              <a:t>formulazione</a:t>
            </a:r>
            <a:r>
              <a:rPr lang="en-GB" sz="2800" dirty="0"/>
              <a:t> di </a:t>
            </a:r>
            <a:r>
              <a:rPr lang="en-GB" sz="2800" dirty="0" err="1"/>
              <a:t>obiettivi</a:t>
            </a:r>
            <a:r>
              <a:rPr lang="en-GB" sz="2800" dirty="0"/>
              <a:t> </a:t>
            </a:r>
            <a:r>
              <a:rPr lang="en-GB" sz="2800" dirty="0" err="1"/>
              <a:t>formativi</a:t>
            </a:r>
            <a:r>
              <a:rPr lang="en-GB" sz="2800" dirty="0"/>
              <a:t> (</a:t>
            </a:r>
            <a:r>
              <a:rPr lang="en-GB" sz="2800" dirty="0" err="1"/>
              <a:t>bilingue</a:t>
            </a:r>
            <a:r>
              <a:rPr lang="en-GB" sz="2800" dirty="0"/>
              <a:t> EN-DE</a:t>
            </a:r>
            <a:r>
              <a:rPr lang="en-GB" sz="2800" dirty="0" smtClean="0"/>
              <a:t>)</a:t>
            </a:r>
            <a:endParaRPr lang="en-GB" sz="2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 smtClean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livello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europeo</a:t>
            </a:r>
            <a:endParaRPr lang="en-GB" sz="3200" b="1" dirty="0">
              <a:solidFill>
                <a:schemeClr val="bg1">
                  <a:lumMod val="65000"/>
                </a:schemeClr>
              </a:solidFill>
            </a:endParaRPr>
          </a:p>
          <a:p>
            <a:pPr marL="900045" lvl="1" indent="-442881">
              <a:defRPr/>
            </a:pP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ECTS –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Guida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per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l’utente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definizione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dei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campi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obbligatori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da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inserire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nelle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DUF</a:t>
            </a:r>
            <a:endParaRPr lang="en-GB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6" t="18770" r="30191" b="13664"/>
          <a:stretch>
            <a:fillRect/>
          </a:stretch>
        </p:blipFill>
        <p:spPr bwMode="auto">
          <a:xfrm>
            <a:off x="468313" y="598488"/>
            <a:ext cx="5662612" cy="621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7" t="15874" r="30347" b="13045"/>
          <a:stretch>
            <a:fillRect/>
          </a:stretch>
        </p:blipFill>
        <p:spPr bwMode="auto">
          <a:xfrm>
            <a:off x="6143625" y="598488"/>
            <a:ext cx="5570538" cy="625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2" name="Group 3"/>
          <p:cNvGrpSpPr>
            <a:grpSpLocks/>
          </p:cNvGrpSpPr>
          <p:nvPr/>
        </p:nvGrpSpPr>
        <p:grpSpPr bwMode="auto">
          <a:xfrm>
            <a:off x="0" y="-23813"/>
            <a:ext cx="12192000" cy="835026"/>
            <a:chOff x="0" y="-23646"/>
            <a:chExt cx="12192000" cy="835572"/>
          </a:xfrm>
        </p:grpSpPr>
        <p:sp>
          <p:nvSpPr>
            <p:cNvPr id="3" name="Rectangle 2"/>
            <p:cNvSpPr/>
            <p:nvPr/>
          </p:nvSpPr>
          <p:spPr>
            <a:xfrm>
              <a:off x="0" y="-23646"/>
              <a:ext cx="12192000" cy="83557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253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53" t="21013" r="21727" b="70798"/>
            <a:stretch>
              <a:fillRect/>
            </a:stretch>
          </p:blipFill>
          <p:spPr bwMode="auto">
            <a:xfrm>
              <a:off x="2745335" y="118239"/>
              <a:ext cx="7015656" cy="599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Linee guida</a:t>
            </a:r>
            <a:endParaRPr lang="en-GB" b="1" smtClean="0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638175" y="1690688"/>
            <a:ext cx="10483850" cy="448627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A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livello</a:t>
            </a:r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3200" b="1" dirty="0" err="1">
                <a:solidFill>
                  <a:schemeClr val="bg1">
                    <a:lumMod val="65000"/>
                  </a:schemeClr>
                </a:solidFill>
              </a:rPr>
              <a:t>nazionale</a:t>
            </a:r>
            <a:endParaRPr lang="en-GB" sz="3200" b="1" dirty="0">
              <a:solidFill>
                <a:schemeClr val="bg1">
                  <a:lumMod val="65000"/>
                </a:schemeClr>
              </a:solidFill>
            </a:endParaRPr>
          </a:p>
          <a:p>
            <a:pPr marL="900045" lvl="1" indent="-442881">
              <a:tabLst>
                <a:tab pos="900045" algn="l"/>
              </a:tabLst>
              <a:defRPr/>
            </a:pPr>
            <a:r>
              <a:rPr lang="en-GB" sz="2800" b="1" dirty="0" err="1" smtClean="0">
                <a:solidFill>
                  <a:schemeClr val="bg1">
                    <a:lumMod val="65000"/>
                  </a:schemeClr>
                </a:solidFill>
              </a:rPr>
              <a:t>Regno</a:t>
            </a:r>
            <a:r>
              <a:rPr lang="en-GB" sz="2800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GB" sz="2800" b="1" dirty="0" err="1">
                <a:solidFill>
                  <a:schemeClr val="bg1">
                    <a:lumMod val="65000"/>
                  </a:schemeClr>
                </a:solidFill>
              </a:rPr>
              <a:t>Unito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Università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Exeter, </a:t>
            </a:r>
            <a:r>
              <a:rPr lang="en-GB" sz="2800" i="1" dirty="0">
                <a:solidFill>
                  <a:schemeClr val="bg1">
                    <a:lumMod val="75000"/>
                  </a:schemeClr>
                </a:solidFill>
              </a:rPr>
              <a:t>Module Descriptor Template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per la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compilazione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DUF 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in lingua </a:t>
            </a:r>
            <a:r>
              <a:rPr lang="en-GB" sz="2800" dirty="0" err="1" smtClean="0">
                <a:solidFill>
                  <a:schemeClr val="bg1">
                    <a:lumMod val="75000"/>
                  </a:schemeClr>
                </a:solidFill>
              </a:rPr>
              <a:t>inglese</a:t>
            </a:r>
            <a:endParaRPr lang="en-GB" sz="28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900045" lvl="1" indent="-442881">
              <a:spcAft>
                <a:spcPts val="600"/>
              </a:spcAft>
              <a:tabLst>
                <a:tab pos="900045" algn="l"/>
              </a:tabLst>
              <a:defRPr/>
            </a:pPr>
            <a:r>
              <a:rPr lang="en-GB" sz="2800" b="1" dirty="0">
                <a:solidFill>
                  <a:schemeClr val="bg1">
                    <a:lumMod val="65000"/>
                  </a:schemeClr>
                </a:solidFill>
              </a:rPr>
              <a:t>Germania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linee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guida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ECVET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su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formulazione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di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obiettivi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formativi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GB" sz="2800" dirty="0" err="1">
                <a:solidFill>
                  <a:schemeClr val="bg1">
                    <a:lumMod val="75000"/>
                  </a:schemeClr>
                </a:solidFill>
              </a:rPr>
              <a:t>bilingue</a:t>
            </a:r>
            <a:r>
              <a:rPr lang="en-GB" sz="2800" dirty="0">
                <a:solidFill>
                  <a:schemeClr val="bg1">
                    <a:lumMod val="75000"/>
                  </a:schemeClr>
                </a:solidFill>
              </a:rPr>
              <a:t> EN-DE</a:t>
            </a:r>
            <a:r>
              <a:rPr lang="en-GB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GB" sz="2800" dirty="0">
              <a:solidFill>
                <a:schemeClr val="bg1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3200" b="1" dirty="0" smtClean="0"/>
              <a:t>A </a:t>
            </a:r>
            <a:r>
              <a:rPr lang="en-GB" sz="3200" b="1" dirty="0" err="1"/>
              <a:t>livello</a:t>
            </a:r>
            <a:r>
              <a:rPr lang="en-GB" sz="3200" b="1" dirty="0"/>
              <a:t> </a:t>
            </a:r>
            <a:r>
              <a:rPr lang="en-GB" sz="3200" b="1" dirty="0" err="1"/>
              <a:t>europeo</a:t>
            </a:r>
            <a:endParaRPr lang="en-GB" sz="3200" b="1" dirty="0"/>
          </a:p>
          <a:p>
            <a:pPr marL="900045" lvl="1" indent="-442881">
              <a:defRPr/>
            </a:pPr>
            <a:r>
              <a:rPr lang="en-GB" sz="2800" dirty="0" smtClean="0"/>
              <a:t>ECTS – </a:t>
            </a:r>
            <a:r>
              <a:rPr lang="en-GB" sz="2800" dirty="0" err="1" smtClean="0"/>
              <a:t>Guida</a:t>
            </a:r>
            <a:r>
              <a:rPr lang="en-GB" sz="2800" dirty="0" smtClean="0"/>
              <a:t> per </a:t>
            </a:r>
            <a:r>
              <a:rPr lang="en-GB" sz="2800" dirty="0" err="1" smtClean="0"/>
              <a:t>l’utente</a:t>
            </a:r>
            <a:r>
              <a:rPr lang="en-GB" sz="2800" dirty="0" smtClean="0"/>
              <a:t>: </a:t>
            </a:r>
            <a:r>
              <a:rPr lang="en-GB" sz="2800" dirty="0" err="1"/>
              <a:t>definizione</a:t>
            </a:r>
            <a:r>
              <a:rPr lang="en-GB" sz="2800" dirty="0"/>
              <a:t> </a:t>
            </a:r>
            <a:r>
              <a:rPr lang="en-GB" sz="2800" dirty="0" err="1"/>
              <a:t>dei</a:t>
            </a:r>
            <a:r>
              <a:rPr lang="en-GB" sz="2800" dirty="0"/>
              <a:t> </a:t>
            </a:r>
            <a:r>
              <a:rPr lang="en-GB" sz="2800" dirty="0" err="1"/>
              <a:t>campi</a:t>
            </a:r>
            <a:r>
              <a:rPr lang="en-GB" sz="2800" dirty="0"/>
              <a:t> </a:t>
            </a:r>
            <a:r>
              <a:rPr lang="en-GB" sz="2800" dirty="0" err="1"/>
              <a:t>obbligatori</a:t>
            </a:r>
            <a:r>
              <a:rPr lang="en-GB" sz="2800" dirty="0"/>
              <a:t> da </a:t>
            </a:r>
            <a:r>
              <a:rPr lang="en-GB" sz="2800" dirty="0" err="1"/>
              <a:t>inserire</a:t>
            </a:r>
            <a:r>
              <a:rPr lang="en-GB" sz="2800" dirty="0"/>
              <a:t> </a:t>
            </a:r>
            <a:r>
              <a:rPr lang="en-GB" sz="2800" dirty="0" err="1" smtClean="0"/>
              <a:t>nelle</a:t>
            </a:r>
            <a:r>
              <a:rPr lang="en-GB" sz="2800" dirty="0" smtClean="0"/>
              <a:t> DUF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409825" y="420688"/>
            <a:ext cx="4999038" cy="59817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en-GB" sz="2000" b="1" dirty="0" smtClean="0">
                <a:ea typeface="Calibri" panose="020F0502020204030204" pitchFamily="34" charset="0"/>
                <a:cs typeface="Arial" panose="020B0604020202020204" pitchFamily="34" charset="0"/>
              </a:rPr>
              <a:t>Description of individual course units:</a:t>
            </a: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course unit title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course unit code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type of course unit (compulsory, optional)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level of course unit (e.g. first, second or third cycle; sub-level if applicable)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year of study (if applicable)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semester/trimester when the course unit is delivered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number of ECTS credits allocated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name of the lecturer(s)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learning outcomes of the course unit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mode of delivery (face-to-face, distance learning)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prerequisites and co-requisites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recommended optional programme components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course contents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recommended or required reading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planned learning activities and teaching methods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assessment methods and criteria</a:t>
            </a:r>
            <a:endParaRPr lang="en-GB" sz="1800" dirty="0" smtClean="0"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language of instruction</a:t>
            </a: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en-GB" sz="1800" dirty="0"/>
              <a:t>work </a:t>
            </a:r>
            <a:r>
              <a:rPr lang="en-GB" sz="1800" dirty="0" smtClean="0"/>
              <a:t>placement(s)</a:t>
            </a:r>
            <a:endParaRPr lang="en-GB" sz="1800" dirty="0" smtClean="0"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408863" y="434975"/>
            <a:ext cx="4768850" cy="596741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pPr>
            <a:r>
              <a:rPr lang="it-IT" sz="2000" b="1" dirty="0">
                <a:ea typeface="Calibri" panose="020F0502020204030204" pitchFamily="34" charset="0"/>
                <a:cs typeface="Arial" panose="020B0604020202020204" pitchFamily="34" charset="0"/>
              </a:rPr>
              <a:t>Descrizione delle singole unità formative:</a:t>
            </a:r>
            <a:endParaRPr lang="en-GB" sz="20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titolo dell’unità formativa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codice dell’unità formativa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tipo di unità formativa (obbligatoria, a scelta)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livello dell’unità formativa (ad es. </a:t>
            </a:r>
            <a:r>
              <a:rPr lang="it-IT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I, II </a:t>
            </a: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it-IT" sz="1800" dirty="0" smtClean="0">
                <a:ea typeface="Calibri" panose="020F0502020204030204" pitchFamily="34" charset="0"/>
                <a:cs typeface="Arial" panose="020B0604020202020204" pitchFamily="34" charset="0"/>
              </a:rPr>
              <a:t>III </a:t>
            </a: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ciclo; ove pertinente, livello intermedio)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anno di studio (ove pertinente)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semestre/trimestre in cui l’unità formativa viene erogata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numero di crediti ECTS attribuiti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nome del/dei docenti/i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risultati di apprendimento dell’unità formativa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modalità di erogazione (frontale, a distanza)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prerequisiti e co-requisiti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unità formative consigliate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contenuti del corso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letture consigliate o richieste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attività di apprendimento previste e metodologie didattiche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metodi e criteri di accertamento del profitto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defRPr/>
            </a:pPr>
            <a:r>
              <a:rPr lang="it-IT" sz="1800" dirty="0">
                <a:ea typeface="Calibri" panose="020F0502020204030204" pitchFamily="34" charset="0"/>
                <a:cs typeface="Arial" panose="020B0604020202020204" pitchFamily="34" charset="0"/>
              </a:rPr>
              <a:t>tirocini/o</a:t>
            </a:r>
            <a:endParaRPr lang="en-GB" sz="18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580" name="Rectangle 11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GB"/>
          </a:p>
        </p:txBody>
      </p:sp>
      <p:pic>
        <p:nvPicPr>
          <p:cNvPr id="2458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11150"/>
            <a:ext cx="2335212" cy="655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Buone pratiche</a:t>
            </a:r>
            <a:endParaRPr lang="en-GB" b="1" smtClean="0"/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682625" y="1879600"/>
            <a:ext cx="10671175" cy="429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/>
              <a:t>A livello nazionale</a:t>
            </a:r>
          </a:p>
          <a:p>
            <a:pPr marL="741363" lvl="1" indent="-284163"/>
            <a:r>
              <a:rPr lang="en-GB" sz="2800" b="1" smtClean="0"/>
              <a:t>Regno Unito</a:t>
            </a:r>
            <a:r>
              <a:rPr lang="en-GB" sz="2800" smtClean="0"/>
              <a:t>: Leeds Metropolitan University, </a:t>
            </a:r>
            <a:r>
              <a:rPr lang="en-US" sz="2800" smtClean="0"/>
              <a:t>Writing and using good learning outcomes</a:t>
            </a:r>
            <a:endParaRPr lang="en-GB" sz="2800" b="1" smtClean="0">
              <a:solidFill>
                <a:srgbClr val="A6A6A6"/>
              </a:solidFill>
            </a:endParaRPr>
          </a:p>
          <a:p>
            <a:pPr marL="741363" lvl="1" indent="-284163">
              <a:spcAft>
                <a:spcPts val="600"/>
              </a:spcAft>
            </a:pPr>
            <a:r>
              <a:rPr lang="en-GB" sz="2800" b="1" smtClean="0">
                <a:solidFill>
                  <a:srgbClr val="A6A6A6"/>
                </a:solidFill>
              </a:rPr>
              <a:t>Germania</a:t>
            </a:r>
            <a:r>
              <a:rPr lang="en-GB" sz="2800" smtClean="0">
                <a:solidFill>
                  <a:srgbClr val="BFBFBF"/>
                </a:solidFill>
              </a:rPr>
              <a:t>: formulazione di obiettivi formativi nel campo dell’ingegneria (progetto ZOOM)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>
                <a:solidFill>
                  <a:srgbClr val="A6A6A6"/>
                </a:solidFill>
              </a:rPr>
              <a:t>A livello europeo</a:t>
            </a:r>
          </a:p>
          <a:p>
            <a:pPr marL="741363" lvl="1" indent="-284163"/>
            <a:r>
              <a:rPr lang="en-GB" sz="2800" smtClean="0">
                <a:solidFill>
                  <a:srgbClr val="BFBFBF"/>
                </a:solidFill>
              </a:rPr>
              <a:t>EQF Series, Note 4: Use of learning outcomes in different settings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924050"/>
            <a:ext cx="47244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404938"/>
            <a:ext cx="52498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8113"/>
            <a:ext cx="5316538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Buone pratiche</a:t>
            </a:r>
            <a:endParaRPr lang="en-GB" b="1" smtClean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682625" y="1879600"/>
            <a:ext cx="10671175" cy="429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/>
              <a:t>A livello nazionale</a:t>
            </a:r>
          </a:p>
          <a:p>
            <a:pPr marL="741363" lvl="1" indent="-284163"/>
            <a:r>
              <a:rPr lang="en-GB" sz="2800" b="1" smtClean="0">
                <a:solidFill>
                  <a:srgbClr val="A6A6A6"/>
                </a:solidFill>
              </a:rPr>
              <a:t>Regno Unito</a:t>
            </a:r>
            <a:r>
              <a:rPr lang="en-GB" sz="2800" smtClean="0">
                <a:solidFill>
                  <a:srgbClr val="BFBFBF"/>
                </a:solidFill>
              </a:rPr>
              <a:t>: Leeds Metropolitan University, </a:t>
            </a:r>
            <a:r>
              <a:rPr lang="en-US" sz="2800" smtClean="0">
                <a:solidFill>
                  <a:srgbClr val="BFBFBF"/>
                </a:solidFill>
              </a:rPr>
              <a:t>Writing and using good learning outcomes</a:t>
            </a:r>
            <a:endParaRPr lang="en-GB" sz="2800" b="1" smtClean="0"/>
          </a:p>
          <a:p>
            <a:pPr marL="741363" lvl="1" indent="-284163">
              <a:spcAft>
                <a:spcPts val="600"/>
              </a:spcAft>
            </a:pPr>
            <a:r>
              <a:rPr lang="en-GB" sz="2800" b="1" smtClean="0"/>
              <a:t>Germania</a:t>
            </a:r>
            <a:r>
              <a:rPr lang="en-GB" sz="2800" smtClean="0"/>
              <a:t>: formulazione di obiettivi formativi nel campo dell’ingegneria (progetto ZOOM)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>
                <a:solidFill>
                  <a:srgbClr val="A6A6A6"/>
                </a:solidFill>
              </a:rPr>
              <a:t>A livello europeo</a:t>
            </a:r>
          </a:p>
          <a:p>
            <a:pPr marL="741363" lvl="1" indent="-284163"/>
            <a:r>
              <a:rPr lang="en-GB" sz="2800" smtClean="0">
                <a:solidFill>
                  <a:srgbClr val="BFBFBF"/>
                </a:solidFill>
              </a:rPr>
              <a:t>EQF Series, Note 4: Use of learning outcomes in different settings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838200" y="331788"/>
            <a:ext cx="105156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813" indent="-2270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30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02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74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4613" indent="-227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sz="4400" b="1">
                <a:latin typeface="Calibri Light" panose="020F0302020204030204" pitchFamily="34" charset="0"/>
              </a:rPr>
              <a:t>Progetto ZOOM</a:t>
            </a:r>
          </a:p>
        </p:txBody>
      </p:sp>
      <p:sp>
        <p:nvSpPr>
          <p:cNvPr id="28676" name="Content Placeholder 4"/>
          <p:cNvSpPr>
            <a:spLocks noGrp="1"/>
          </p:cNvSpPr>
          <p:nvPr>
            <p:ph idx="1"/>
          </p:nvPr>
        </p:nvSpPr>
        <p:spPr>
          <a:xfrm>
            <a:off x="207963" y="2093913"/>
            <a:ext cx="5868987" cy="4629150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b="1" dirty="0" smtClean="0"/>
              <a:t>Progetto europeo: </a:t>
            </a:r>
            <a:r>
              <a:rPr lang="it-IT" dirty="0" smtClean="0"/>
              <a:t>Programma LLP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b="1" dirty="0" smtClean="0"/>
              <a:t>Durata</a:t>
            </a:r>
            <a:r>
              <a:rPr lang="it-IT" dirty="0" smtClean="0"/>
              <a:t>: 2009-2011</a:t>
            </a:r>
          </a:p>
          <a:p>
            <a:pPr eaLnBrk="1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it-IT" b="1" dirty="0" smtClean="0"/>
              <a:t>Obiettivi</a:t>
            </a:r>
            <a:r>
              <a:rPr lang="it-IT" dirty="0" smtClean="0"/>
              <a:t>: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300" dirty="0" smtClean="0"/>
              <a:t>definizione di linee guida per la descrizione di obiettivi formativi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300" dirty="0" smtClean="0"/>
              <a:t>formulazione di obiettivi formativi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300" dirty="0" smtClean="0"/>
              <a:t>sviluppo di uno strumento di confronto di obiettivi formativi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300" dirty="0"/>
              <a:t>c</a:t>
            </a:r>
            <a:r>
              <a:rPr lang="it-IT" sz="2300" dirty="0" smtClean="0"/>
              <a:t>lassificazione degli obiettivi formativi (NQF/EQF-</a:t>
            </a:r>
            <a:r>
              <a:rPr lang="it-IT" sz="2300" dirty="0" err="1" smtClean="0"/>
              <a:t>classification</a:t>
            </a:r>
            <a:r>
              <a:rPr lang="it-IT" sz="2300" dirty="0" smtClean="0"/>
              <a:t> report)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it-IT" sz="2300" dirty="0" smtClean="0"/>
              <a:t>valutazione della classificazione (Reality </a:t>
            </a:r>
            <a:r>
              <a:rPr lang="it-IT" sz="2300" dirty="0" err="1" smtClean="0"/>
              <a:t>check</a:t>
            </a:r>
            <a:r>
              <a:rPr lang="it-IT" sz="2300" dirty="0"/>
              <a:t>)</a:t>
            </a:r>
            <a:endParaRPr lang="it-IT" sz="2300" dirty="0" smtClean="0"/>
          </a:p>
          <a:p>
            <a:pPr marL="457200" indent="-457200">
              <a:buFont typeface="+mj-lt"/>
              <a:buAutoNum type="arabicPeriod"/>
              <a:defRPr/>
            </a:pPr>
            <a:endParaRPr lang="it-IT" sz="2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392863" y="2093913"/>
            <a:ext cx="5803900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b="1" dirty="0"/>
              <a:t>Formulazione di obiettivi formativi</a:t>
            </a:r>
          </a:p>
          <a:p>
            <a:pPr>
              <a:defRPr/>
            </a:pPr>
            <a:endParaRPr lang="it-IT" sz="2400" dirty="0"/>
          </a:p>
          <a:p>
            <a:pPr>
              <a:defRPr/>
            </a:pPr>
            <a:r>
              <a:rPr lang="it-IT" sz="2400" dirty="0"/>
              <a:t>Settori: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i="1" dirty="0" err="1"/>
              <a:t>motor</a:t>
            </a:r>
            <a:r>
              <a:rPr lang="it-IT" i="1" dirty="0"/>
              <a:t> </a:t>
            </a:r>
            <a:r>
              <a:rPr lang="it-IT" i="1" dirty="0" err="1"/>
              <a:t>vehicle</a:t>
            </a:r>
            <a:r>
              <a:rPr lang="it-IT" i="1" dirty="0"/>
              <a:t> </a:t>
            </a:r>
            <a:r>
              <a:rPr lang="it-IT" i="1" dirty="0" err="1"/>
              <a:t>engineering</a:t>
            </a:r>
            <a:endParaRPr lang="it-IT" i="1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i="1" dirty="0" err="1"/>
              <a:t>electrical</a:t>
            </a:r>
            <a:r>
              <a:rPr lang="it-IT" i="1" dirty="0"/>
              <a:t> </a:t>
            </a:r>
            <a:r>
              <a:rPr lang="it-IT" i="1" dirty="0" err="1"/>
              <a:t>engineering</a:t>
            </a:r>
            <a:endParaRPr lang="it-IT" i="1" dirty="0"/>
          </a:p>
          <a:p>
            <a:pPr>
              <a:defRPr/>
            </a:pPr>
            <a:endParaRPr lang="it-IT" i="1" dirty="0"/>
          </a:p>
          <a:p>
            <a:pPr>
              <a:defRPr/>
            </a:pPr>
            <a:r>
              <a:rPr lang="it-IT" sz="2400" dirty="0"/>
              <a:t>Lingue: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i="1" dirty="0"/>
              <a:t>lingue nazionali dei partner (AU, BG, FR, DE, EL, SL)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i="1" dirty="0"/>
              <a:t>inglese</a:t>
            </a:r>
          </a:p>
          <a:p>
            <a:pPr>
              <a:defRPr/>
            </a:pPr>
            <a:endParaRPr lang="it-IT" i="1" dirty="0"/>
          </a:p>
          <a:p>
            <a:pPr>
              <a:defRPr/>
            </a:pPr>
            <a:r>
              <a:rPr lang="it-IT" sz="2400" dirty="0" err="1"/>
              <a:t>European</a:t>
            </a:r>
            <a:r>
              <a:rPr lang="it-IT" sz="2400" dirty="0"/>
              <a:t> </a:t>
            </a:r>
            <a:r>
              <a:rPr lang="it-IT" sz="2400" dirty="0" err="1"/>
              <a:t>Quality</a:t>
            </a:r>
            <a:r>
              <a:rPr lang="it-IT" sz="2400" dirty="0"/>
              <a:t> Framework (EQF):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it-IT" i="1" dirty="0"/>
              <a:t>livello 6 (</a:t>
            </a:r>
            <a:r>
              <a:rPr lang="en-GB" i="1" dirty="0" err="1"/>
              <a:t>conoscenze</a:t>
            </a:r>
            <a:r>
              <a:rPr lang="en-GB" i="1" dirty="0"/>
              <a:t> e </a:t>
            </a:r>
            <a:r>
              <a:rPr lang="en-GB" i="1" dirty="0" err="1"/>
              <a:t>abilità</a:t>
            </a:r>
            <a:r>
              <a:rPr lang="en-GB" i="1" dirty="0"/>
              <a:t> </a:t>
            </a:r>
            <a:r>
              <a:rPr lang="en-GB" i="1" dirty="0" err="1"/>
              <a:t>avanzate</a:t>
            </a:r>
            <a:r>
              <a:rPr lang="it-IT" i="1" dirty="0"/>
              <a:t>)</a:t>
            </a:r>
          </a:p>
          <a:p>
            <a:pPr>
              <a:defRPr/>
            </a:pPr>
            <a:endParaRPr lang="it-IT" i="1" dirty="0"/>
          </a:p>
          <a:p>
            <a:pPr lvl="1">
              <a:buFont typeface="Calibri" panose="020F0502020204030204" pitchFamily="34" charset="0"/>
              <a:buChar char="‒"/>
              <a:defRPr/>
            </a:pPr>
            <a:endParaRPr lang="it-IT" i="1" dirty="0"/>
          </a:p>
        </p:txBody>
      </p:sp>
      <p:sp>
        <p:nvSpPr>
          <p:cNvPr id="3" name="Rectangle 2"/>
          <p:cNvSpPr/>
          <p:nvPr/>
        </p:nvSpPr>
        <p:spPr>
          <a:xfrm>
            <a:off x="646113" y="4168775"/>
            <a:ext cx="4316412" cy="309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5" name="Straight Connector 4"/>
          <p:cNvCxnSpPr/>
          <p:nvPr/>
        </p:nvCxnSpPr>
        <p:spPr>
          <a:xfrm>
            <a:off x="6091238" y="2174875"/>
            <a:ext cx="0" cy="4548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8843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225" y="-6350"/>
            <a:ext cx="1884363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838200" y="220663"/>
            <a:ext cx="10515600" cy="1325562"/>
          </a:xfrm>
        </p:spPr>
        <p:txBody>
          <a:bodyPr/>
          <a:lstStyle/>
          <a:p>
            <a:pPr algn="ctr"/>
            <a:r>
              <a:rPr lang="en-GB" smtClean="0"/>
              <a:t>Obiettivi formativi ZOOM - inglese </a:t>
            </a: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382713"/>
            <a:ext cx="11379200" cy="545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"/>
          <p:cNvSpPr>
            <a:spLocks noGrp="1"/>
          </p:cNvSpPr>
          <p:nvPr>
            <p:ph type="title"/>
          </p:nvPr>
        </p:nvSpPr>
        <p:spPr>
          <a:xfrm>
            <a:off x="838200" y="220663"/>
            <a:ext cx="10515600" cy="1325562"/>
          </a:xfrm>
        </p:spPr>
        <p:txBody>
          <a:bodyPr/>
          <a:lstStyle/>
          <a:p>
            <a:pPr algn="ctr"/>
            <a:r>
              <a:rPr lang="en-GB" smtClean="0"/>
              <a:t>Obiettivi formativi ZOOM - tedesco </a:t>
            </a:r>
          </a:p>
        </p:txBody>
      </p:sp>
      <p:pic>
        <p:nvPicPr>
          <p:cNvPr id="307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319213"/>
            <a:ext cx="11476038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838200" y="285750"/>
            <a:ext cx="10515600" cy="1325563"/>
          </a:xfrm>
        </p:spPr>
        <p:txBody>
          <a:bodyPr/>
          <a:lstStyle/>
          <a:p>
            <a:pPr algn="ctr" eaLnBrk="1" hangingPunct="1"/>
            <a:r>
              <a:rPr lang="it-IT" b="1" smtClean="0"/>
              <a:t>Glossari e banche dati</a:t>
            </a:r>
            <a:endParaRPr lang="en-GB" b="1" smtClean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77850" y="1474788"/>
            <a:ext cx="10995025" cy="51371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/>
              <a:t>Glossari di siti web non universitari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YouLaurea.it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Repubblica.it</a:t>
            </a:r>
            <a:endParaRPr lang="en-GB" sz="2200" b="1" smtClean="0"/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di ateneo</a:t>
            </a:r>
            <a:endParaRPr lang="en-GB" sz="2700" smtClean="0">
              <a:solidFill>
                <a:srgbClr val="A6A6A6"/>
              </a:solidFill>
            </a:endParaRP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Trieste (monolingue 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Torino (bilingue DE-IT)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Venezia (bilingue IT-EN)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Università di Bologna (bilingue IT-EN/EN-IT)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europei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Eurypedia,</a:t>
            </a:r>
            <a:r>
              <a:rPr lang="en-GB" sz="2200" i="1" smtClean="0">
                <a:solidFill>
                  <a:srgbClr val="BFBFBF"/>
                </a:solidFill>
              </a:rPr>
              <a:t> </a:t>
            </a:r>
            <a:r>
              <a:rPr lang="en-GB" sz="2200" smtClean="0">
                <a:solidFill>
                  <a:srgbClr val="BFBFBF"/>
                </a:solidFill>
              </a:rPr>
              <a:t>European Encyclopedia on National Education System (multilingue)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Eurydice,</a:t>
            </a:r>
            <a:r>
              <a:rPr lang="en-GB" sz="2200" i="1" smtClean="0">
                <a:solidFill>
                  <a:srgbClr val="BFBFBF"/>
                </a:solidFill>
              </a:rPr>
              <a:t> </a:t>
            </a:r>
            <a:r>
              <a:rPr lang="en-GB" sz="2200" smtClean="0">
                <a:solidFill>
                  <a:srgbClr val="BFBFBF"/>
                </a:solidFill>
              </a:rPr>
              <a:t>European Glossary on Education (multilingue)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Banche dati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Base de données de terminologie universitaire UCL-K.U.Leuven (trilingue EN-FR-NE)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Database bistro, progetto UNITERM II, EURAC (bilingue IT-DE + risorse in ladino)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Buone pratiche</a:t>
            </a:r>
            <a:endParaRPr lang="en-GB" b="1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82625" y="1879600"/>
            <a:ext cx="10671175" cy="42926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>
                <a:solidFill>
                  <a:srgbClr val="A6A6A6"/>
                </a:solidFill>
              </a:rPr>
              <a:t>A livello nazionale</a:t>
            </a:r>
          </a:p>
          <a:p>
            <a:pPr marL="741363" lvl="1" indent="-284163"/>
            <a:r>
              <a:rPr lang="en-GB" sz="2800" b="1" smtClean="0">
                <a:solidFill>
                  <a:srgbClr val="A6A6A6"/>
                </a:solidFill>
              </a:rPr>
              <a:t>Regno Unito</a:t>
            </a:r>
            <a:r>
              <a:rPr lang="en-GB" sz="2800" smtClean="0">
                <a:solidFill>
                  <a:srgbClr val="BFBFBF"/>
                </a:solidFill>
              </a:rPr>
              <a:t>: Leeds Metropolitan University, </a:t>
            </a:r>
            <a:r>
              <a:rPr lang="en-US" sz="2800" smtClean="0">
                <a:solidFill>
                  <a:srgbClr val="BFBFBF"/>
                </a:solidFill>
              </a:rPr>
              <a:t>Writing and using good learning outcomes</a:t>
            </a:r>
            <a:endParaRPr lang="en-GB" sz="2800" b="1" smtClean="0"/>
          </a:p>
          <a:p>
            <a:pPr marL="741363" lvl="1" indent="-284163">
              <a:spcAft>
                <a:spcPts val="600"/>
              </a:spcAft>
            </a:pPr>
            <a:r>
              <a:rPr lang="en-GB" sz="2800" b="1" smtClean="0">
                <a:solidFill>
                  <a:srgbClr val="A6A6A6"/>
                </a:solidFill>
              </a:rPr>
              <a:t>Germania</a:t>
            </a:r>
            <a:r>
              <a:rPr lang="en-GB" sz="2800" smtClean="0">
                <a:solidFill>
                  <a:srgbClr val="BFBFBF"/>
                </a:solidFill>
              </a:rPr>
              <a:t>: formulazione di obiettivi formativi nel campo dell’ingegneria (progetto ZOOM)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en-GB" sz="3200" b="1" smtClean="0"/>
              <a:t>A livello europeo</a:t>
            </a:r>
          </a:p>
          <a:p>
            <a:pPr marL="741363" lvl="1" indent="-284163"/>
            <a:r>
              <a:rPr lang="en-GB" sz="2800" smtClean="0"/>
              <a:t>EQF Series, Note 4: Use of learning outcomes in different settings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en-GB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6" t="7773" r="13428"/>
          <a:stretch>
            <a:fillRect/>
          </a:stretch>
        </p:blipFill>
        <p:spPr bwMode="auto">
          <a:xfrm>
            <a:off x="4813300" y="0"/>
            <a:ext cx="6132513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588" y="1333500"/>
            <a:ext cx="6132512" cy="553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134938"/>
            <a:ext cx="3760788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it-IT" b="1" smtClean="0"/>
              <a:t>Valutazione delle risorse disponibili</a:t>
            </a:r>
          </a:p>
        </p:txBody>
      </p:sp>
      <p:sp>
        <p:nvSpPr>
          <p:cNvPr id="30723" name="Rectangle 3"/>
          <p:cNvSpPr>
            <a:spLocks noGrp="1"/>
          </p:cNvSpPr>
          <p:nvPr>
            <p:ph type="body" idx="1"/>
          </p:nvPr>
        </p:nvSpPr>
        <p:spPr>
          <a:xfrm>
            <a:off x="838200" y="1487488"/>
            <a:ext cx="10693400" cy="51181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it-IT" sz="3000" b="1" dirty="0" smtClean="0"/>
              <a:t>Proliferazione di risorse per uso interno: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it-IT" sz="2800" dirty="0" smtClean="0"/>
              <a:t>risorse in lingua nativa</a:t>
            </a:r>
            <a:endParaRPr lang="it-IT" sz="2800" i="1" dirty="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it-IT" sz="2800" dirty="0" smtClean="0"/>
              <a:t>strumenti “fai da te”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800" dirty="0" smtClean="0"/>
              <a:t>risorse diversificate a livello di singoli atenei</a:t>
            </a:r>
          </a:p>
          <a:p>
            <a:pPr marL="806450" lvl="1" indent="-349250">
              <a:lnSpc>
                <a:spcPct val="80000"/>
              </a:lnSpc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901700" algn="l"/>
              </a:tabLst>
              <a:defRPr/>
            </a:pPr>
            <a:r>
              <a:rPr lang="it-IT" sz="2800" dirty="0" smtClean="0"/>
              <a:t> possibilità di divergenze tra linee guida europee e risorse create 	che ostacolano l’internazionalizzazione?</a:t>
            </a:r>
          </a:p>
          <a:p>
            <a:pPr eaLnBrk="1" hangingPunct="1">
              <a:lnSpc>
                <a:spcPct val="80000"/>
              </a:lnSpc>
              <a:buFont typeface="Symbol" panose="05050102010706020507" pitchFamily="18" charset="2"/>
              <a:buNone/>
              <a:defRPr/>
            </a:pPr>
            <a:r>
              <a:rPr lang="it-IT" sz="3000" b="1" dirty="0" smtClean="0"/>
              <a:t>Pochissimi esempi di risorse</a:t>
            </a:r>
            <a:r>
              <a:rPr lang="it-IT" sz="3000" b="1" i="1" dirty="0" smtClean="0"/>
              <a:t> </a:t>
            </a:r>
            <a:r>
              <a:rPr lang="it-IT" sz="3000" b="1" dirty="0" smtClean="0"/>
              <a:t>per la comunità: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it-IT" sz="2800" dirty="0" smtClean="0"/>
              <a:t>strumenti ICT di tipo collaborativo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it-IT" sz="2800" dirty="0" smtClean="0"/>
              <a:t>risorse efficaci per la scrittura in inglese lingua franca</a:t>
            </a:r>
          </a:p>
          <a:p>
            <a:pPr lvl="1">
              <a:lnSpc>
                <a:spcPct val="80000"/>
              </a:lnSpc>
              <a:spcAft>
                <a:spcPts val="600"/>
              </a:spcAft>
              <a:defRPr/>
            </a:pPr>
            <a:r>
              <a:rPr lang="it-IT" sz="2800" dirty="0" smtClean="0"/>
              <a:t>strumenti volti all’armonizzazione di DUF</a:t>
            </a:r>
          </a:p>
          <a:p>
            <a:pPr lvl="1" eaLnBrk="1" hangingPunct="1">
              <a:lnSpc>
                <a:spcPct val="80000"/>
              </a:lnSpc>
              <a:buFont typeface="Symbol" panose="05050102010706020507" pitchFamily="18" charset="2"/>
              <a:buChar char="Þ"/>
              <a:tabLst>
                <a:tab pos="901700" algn="l"/>
              </a:tabLst>
              <a:defRPr/>
            </a:pPr>
            <a:r>
              <a:rPr lang="it-IT" sz="2800" dirty="0" smtClean="0"/>
              <a:t> necessità di colmare tale carenza allo scopo di favorire 	l’internazionalizzazione</a:t>
            </a:r>
            <a:endParaRPr lang="it-IT" sz="2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838200" y="217488"/>
            <a:ext cx="10515600" cy="1325562"/>
          </a:xfrm>
        </p:spPr>
        <p:txBody>
          <a:bodyPr/>
          <a:lstStyle/>
          <a:p>
            <a:pPr algn="ctr" eaLnBrk="1" hangingPunct="1"/>
            <a:r>
              <a:rPr lang="it-IT" b="1" dirty="0" smtClean="0"/>
              <a:t>Alcuni link utili</a:t>
            </a:r>
          </a:p>
        </p:txBody>
      </p:sp>
      <p:sp>
        <p:nvSpPr>
          <p:cNvPr id="34819" name="Rectangle 3"/>
          <p:cNvSpPr>
            <a:spLocks noGrp="1"/>
          </p:cNvSpPr>
          <p:nvPr>
            <p:ph type="body" idx="1"/>
          </p:nvPr>
        </p:nvSpPr>
        <p:spPr>
          <a:xfrm>
            <a:off x="605118" y="1465823"/>
            <a:ext cx="11586882" cy="5013325"/>
          </a:xfrm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fr-FR" sz="1600" dirty="0" smtClean="0"/>
              <a:t>Base de données de terminologie universitaire </a:t>
            </a:r>
            <a:r>
              <a:rPr lang="fr-FR" sz="1600" dirty="0" err="1" smtClean="0"/>
              <a:t>UCL-K.U.Leuven</a:t>
            </a:r>
            <a:endParaRPr lang="en-GB" sz="16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2"/>
              </a:rPr>
              <a:t>http://sites.uclouvain.be/lexique/lexique.php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ECTS User’s Guide (EN e IT)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3"/>
              </a:rPr>
              <a:t>http://ec.europa.eu/education/tools/docs/ects-guide_en.pdf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4"/>
              </a:rPr>
              <a:t>http://ec.europa.eu/education/tools/docs/ects-guide_it.pdf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ECVET – Guidelines for describing units of learning outcomes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5"/>
              </a:rPr>
              <a:t>http://www.ecvet-info.de/_media/Guidelines_for_describing_units_of_learning_outcomes.pdf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EQF Series – Note 4: Using learning outcomes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>
                <a:hlinkClick r:id="rId6"/>
              </a:rPr>
              <a:t>http://www.cedefop.europa.eu/EN/Files/Using_learning_outcomes.pdf</a:t>
            </a:r>
            <a:endParaRPr lang="en-GB" sz="1400" dirty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/>
              <a:t>European Glossary on Education, Volume 1: </a:t>
            </a:r>
            <a:r>
              <a:rPr lang="en-GB" sz="1600" dirty="0" smtClean="0"/>
              <a:t>Examinations, </a:t>
            </a:r>
            <a:r>
              <a:rPr lang="en-GB" sz="1600" dirty="0"/>
              <a:t>Qualifications and Titles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None/>
            </a:pPr>
            <a:r>
              <a:rPr lang="en-GB" sz="1400" dirty="0">
                <a:hlinkClick r:id="rId7"/>
              </a:rPr>
              <a:t>http://bookshop.europa.eu/en/european-glossary-on-education-pbEC3212292</a:t>
            </a:r>
            <a:r>
              <a:rPr lang="en-GB" sz="1400" dirty="0" smtClean="0">
                <a:hlinkClick r:id="rId7"/>
              </a:rPr>
              <a:t>/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None/>
            </a:pPr>
            <a:r>
              <a:rPr lang="en-GB" sz="1600" dirty="0" err="1" smtClean="0"/>
              <a:t>Eurypedia</a:t>
            </a:r>
            <a:r>
              <a:rPr lang="en-GB" sz="1600" dirty="0" smtClean="0"/>
              <a:t> – European </a:t>
            </a:r>
            <a:r>
              <a:rPr lang="en-GB" sz="1600" dirty="0" err="1" smtClean="0"/>
              <a:t>Encyclopedia</a:t>
            </a:r>
            <a:r>
              <a:rPr lang="en-GB" sz="1600" dirty="0" smtClean="0"/>
              <a:t> on National Education System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8"/>
              </a:rPr>
              <a:t>https://webgate.ec.europa.eu/fpfis/mwikis/eurydice/index.php?title=Home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Module Descriptor template – University of Exeter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9"/>
              </a:rPr>
              <a:t>http://admin.exeter.ac.uk/academic/tls/tqa/Part%204/4Dmoduletp.pdf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UNITERM II project – </a:t>
            </a:r>
            <a:r>
              <a:rPr lang="it-IT" sz="1600" dirty="0" smtClean="0"/>
              <a:t>Dizionario terminologico dell’istruzione superiore Austria-Italia</a:t>
            </a:r>
            <a:endParaRPr lang="en-GB" sz="16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10"/>
              </a:rPr>
              <a:t>http://dev.eurac.edu:8080/index/33_UNITERMII_en.html</a:t>
            </a:r>
            <a:endParaRPr lang="en-GB" sz="1400" dirty="0" smtClean="0"/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Writing and using good learning outcomes – Leeds Metropolitan University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11"/>
              </a:rPr>
              <a:t>http://repository-intralibrary.leedsmet.ac.uk/open_virtual_file_path/i3128n162822t/Writing%20and%20using%20good%20learning%20outcomes.pdf</a:t>
            </a:r>
            <a:r>
              <a:rPr lang="en-GB" sz="1400" dirty="0" smtClean="0"/>
              <a:t> 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600" dirty="0" smtClean="0"/>
              <a:t>ZOOM Project - Building up mutual trust: Zooming in on EQF-level six with regard to the engineering sector</a:t>
            </a:r>
          </a:p>
          <a:p>
            <a:pPr eaLnBrk="1" hangingPunct="1">
              <a:lnSpc>
                <a:spcPct val="7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400" dirty="0" smtClean="0">
                <a:hlinkClick r:id="rId12"/>
              </a:rPr>
              <a:t>http://www.zoom-eqf.eu/</a:t>
            </a:r>
            <a:endParaRPr lang="en-GB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838200" y="581025"/>
            <a:ext cx="10515600" cy="1325563"/>
          </a:xfrm>
        </p:spPr>
        <p:txBody>
          <a:bodyPr/>
          <a:lstStyle/>
          <a:p>
            <a:pPr algn="ctr"/>
            <a:r>
              <a:rPr lang="en-GB" sz="9600" b="1" smtClean="0"/>
              <a:t>Grazie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8363"/>
            <a:ext cx="10515600" cy="45180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sz="2200" dirty="0" err="1" smtClean="0"/>
              <a:t>Referenti</a:t>
            </a:r>
            <a:r>
              <a:rPr lang="en-GB" sz="2200" dirty="0" smtClean="0"/>
              <a:t> per </a:t>
            </a:r>
            <a:r>
              <a:rPr lang="en-GB" sz="2200" dirty="0" err="1" smtClean="0"/>
              <a:t>il</a:t>
            </a:r>
            <a:r>
              <a:rPr lang="en-GB" sz="2200" dirty="0" smtClean="0"/>
              <a:t> </a:t>
            </a:r>
            <a:r>
              <a:rPr lang="en-GB" sz="2200" dirty="0" err="1" smtClean="0"/>
              <a:t>lavoro</a:t>
            </a:r>
            <a:r>
              <a:rPr lang="en-GB" sz="2200" dirty="0" smtClean="0"/>
              <a:t> di </a:t>
            </a:r>
            <a:r>
              <a:rPr lang="en-GB" sz="2200" dirty="0" err="1" smtClean="0"/>
              <a:t>ricognizione</a:t>
            </a:r>
            <a:r>
              <a:rPr lang="en-GB" sz="2200" dirty="0" smtClean="0"/>
              <a:t> </a:t>
            </a:r>
            <a:r>
              <a:rPr lang="en-GB" sz="2200" dirty="0" err="1" smtClean="0"/>
              <a:t>delle</a:t>
            </a:r>
            <a:r>
              <a:rPr lang="en-GB" sz="2200" dirty="0" smtClean="0"/>
              <a:t> </a:t>
            </a:r>
            <a:r>
              <a:rPr lang="en-GB" sz="2200" dirty="0" err="1" smtClean="0"/>
              <a:t>risorse</a:t>
            </a:r>
            <a:r>
              <a:rPr lang="en-GB" sz="2200" dirty="0" smtClean="0"/>
              <a:t>:</a:t>
            </a:r>
          </a:p>
          <a:p>
            <a:pPr marL="268288" indent="-268288">
              <a:defRPr/>
            </a:pPr>
            <a:r>
              <a:rPr lang="en-GB" sz="2200" b="1" dirty="0" smtClean="0"/>
              <a:t>Dalan, E.</a:t>
            </a:r>
            <a:r>
              <a:rPr lang="en-GB" sz="2200" dirty="0" smtClean="0"/>
              <a:t>: </a:t>
            </a:r>
            <a:r>
              <a:rPr lang="en-GB" sz="2200" dirty="0" err="1" smtClean="0"/>
              <a:t>Regno</a:t>
            </a:r>
            <a:r>
              <a:rPr lang="en-GB" sz="2200" dirty="0" smtClean="0"/>
              <a:t> </a:t>
            </a:r>
            <a:r>
              <a:rPr lang="en-GB" sz="2200" dirty="0" err="1" smtClean="0"/>
              <a:t>Unito</a:t>
            </a:r>
            <a:r>
              <a:rPr lang="en-GB" sz="2200" dirty="0" smtClean="0"/>
              <a:t> e guide ECTS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smtClean="0"/>
              <a:t>University of Exeter, Module Descriptor Template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1800" dirty="0" smtClean="0"/>
              <a:t>Leeds Metropolitan University, Writing and using good learning outcomes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1800" dirty="0" smtClean="0"/>
              <a:t>ECTS, </a:t>
            </a:r>
            <a:r>
              <a:rPr lang="en-US" sz="1800" dirty="0" err="1" smtClean="0"/>
              <a:t>Guida</a:t>
            </a:r>
            <a:r>
              <a:rPr lang="en-US" sz="1800" dirty="0" smtClean="0"/>
              <a:t> per </a:t>
            </a:r>
            <a:r>
              <a:rPr lang="en-US" sz="1800" dirty="0" err="1" smtClean="0"/>
              <a:t>l’utente</a:t>
            </a:r>
            <a:endParaRPr lang="en-US" sz="1800" dirty="0" smtClean="0"/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US" sz="1800" dirty="0" smtClean="0"/>
              <a:t>EQF Series, Note 4</a:t>
            </a:r>
            <a:endParaRPr lang="en-GB" sz="1800" dirty="0" smtClean="0"/>
          </a:p>
          <a:p>
            <a:pPr marL="268288" indent="-268288">
              <a:defRPr/>
            </a:pPr>
            <a:r>
              <a:rPr lang="en-GB" sz="2200" b="1" dirty="0" err="1" smtClean="0"/>
              <a:t>Maldussi</a:t>
            </a:r>
            <a:r>
              <a:rPr lang="en-GB" sz="2200" b="1" dirty="0" smtClean="0"/>
              <a:t>, D.</a:t>
            </a:r>
            <a:r>
              <a:rPr lang="en-GB" sz="2200" dirty="0" smtClean="0"/>
              <a:t>: area </a:t>
            </a:r>
            <a:r>
              <a:rPr lang="en-GB" sz="2200" dirty="0" err="1" smtClean="0"/>
              <a:t>francofona</a:t>
            </a:r>
            <a:endParaRPr lang="en-GB" sz="2200" dirty="0" smtClean="0"/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fr-FR" sz="1800" dirty="0" smtClean="0"/>
              <a:t>Base de données de terminologie universitaire </a:t>
            </a:r>
            <a:r>
              <a:rPr lang="fr-FR" sz="1800" dirty="0" err="1" smtClean="0"/>
              <a:t>UCL-K.U.Leuven</a:t>
            </a:r>
            <a:r>
              <a:rPr lang="fr-FR" sz="1800" dirty="0" smtClean="0"/>
              <a:t> </a:t>
            </a:r>
          </a:p>
          <a:p>
            <a:pPr marL="268288" indent="-268288">
              <a:defRPr/>
            </a:pPr>
            <a:r>
              <a:rPr lang="en-GB" sz="2200" b="1" dirty="0" err="1" smtClean="0"/>
              <a:t>Wiesmann</a:t>
            </a:r>
            <a:r>
              <a:rPr lang="en-GB" sz="2200" b="1" dirty="0" smtClean="0"/>
              <a:t>, E</a:t>
            </a:r>
            <a:r>
              <a:rPr lang="en-GB" sz="2200" dirty="0" smtClean="0"/>
              <a:t>.: area </a:t>
            </a:r>
            <a:r>
              <a:rPr lang="en-GB" sz="2200" dirty="0" err="1" smtClean="0"/>
              <a:t>germanofona</a:t>
            </a:r>
            <a:endParaRPr lang="en-GB" sz="2200" dirty="0" smtClean="0"/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err="1" smtClean="0"/>
              <a:t>Linee</a:t>
            </a:r>
            <a:r>
              <a:rPr lang="en-GB" sz="1800" dirty="0" smtClean="0"/>
              <a:t> </a:t>
            </a:r>
            <a:r>
              <a:rPr lang="en-GB" sz="1800" dirty="0" err="1" smtClean="0"/>
              <a:t>guida</a:t>
            </a:r>
            <a:r>
              <a:rPr lang="en-GB" sz="1800" dirty="0" smtClean="0"/>
              <a:t> ECVET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err="1" smtClean="0"/>
              <a:t>Progetto</a:t>
            </a:r>
            <a:r>
              <a:rPr lang="en-GB" sz="1800" dirty="0" smtClean="0"/>
              <a:t> UNITERM II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err="1" smtClean="0"/>
              <a:t>Progetto</a:t>
            </a:r>
            <a:r>
              <a:rPr lang="en-GB" sz="1800" dirty="0" smtClean="0"/>
              <a:t> ZOOM</a:t>
            </a:r>
          </a:p>
          <a:p>
            <a:pPr marL="268288" indent="-268288">
              <a:defRPr/>
            </a:pPr>
            <a:r>
              <a:rPr lang="en-GB" sz="2200" b="1" dirty="0" err="1" smtClean="0"/>
              <a:t>Zingaro</a:t>
            </a:r>
            <a:r>
              <a:rPr lang="en-GB" sz="2200" b="1" dirty="0" smtClean="0"/>
              <a:t>, A.</a:t>
            </a:r>
            <a:r>
              <a:rPr lang="en-GB" sz="2200" dirty="0" smtClean="0"/>
              <a:t>: area </a:t>
            </a:r>
            <a:r>
              <a:rPr lang="en-GB" sz="2200" dirty="0" err="1" smtClean="0"/>
              <a:t>italiana</a:t>
            </a:r>
            <a:endParaRPr lang="en-GB" sz="2200" dirty="0" smtClean="0"/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smtClean="0"/>
              <a:t>YouLaurea.it e Repubblica.it</a:t>
            </a:r>
          </a:p>
          <a:p>
            <a:pPr lvl="1">
              <a:spcBef>
                <a:spcPct val="0"/>
              </a:spcBef>
              <a:buFont typeface="Calibri" panose="020F0502020204030204" pitchFamily="34" charset="0"/>
              <a:buChar char="‒"/>
              <a:defRPr/>
            </a:pPr>
            <a:r>
              <a:rPr lang="en-GB" sz="1800" dirty="0" err="1" smtClean="0"/>
              <a:t>Glossari</a:t>
            </a:r>
            <a:r>
              <a:rPr lang="en-GB" sz="1800" dirty="0" smtClean="0"/>
              <a:t> di </a:t>
            </a:r>
            <a:r>
              <a:rPr lang="en-GB" sz="1800" dirty="0" err="1" smtClean="0"/>
              <a:t>ateneo</a:t>
            </a:r>
            <a:r>
              <a:rPr lang="en-GB" sz="1800" dirty="0" smtClean="0"/>
              <a:t> (Trieste, Torino, </a:t>
            </a:r>
            <a:r>
              <a:rPr lang="en-GB" sz="1800" dirty="0" err="1" smtClean="0"/>
              <a:t>Venezia</a:t>
            </a:r>
            <a:r>
              <a:rPr lang="en-GB" sz="1800" dirty="0" smtClean="0"/>
              <a:t>)</a:t>
            </a:r>
            <a:endParaRPr lang="en-GB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5588" y="1906588"/>
            <a:ext cx="117665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95250"/>
            <a:ext cx="7527925" cy="3194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3416300"/>
            <a:ext cx="7527925" cy="335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15275" y="1203325"/>
            <a:ext cx="4013200" cy="35131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Glossari da siti web non universitari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lessico base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lingua nazionale (IT)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scopo divulgativo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defRPr/>
            </a:pPr>
            <a:endParaRPr lang="it-IT" dirty="0">
              <a:latin typeface="+mn-lt"/>
              <a:cs typeface="+mn-cs"/>
            </a:endParaRPr>
          </a:p>
          <a:p>
            <a:pPr marL="12700"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Destinatari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studenti universitari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alunni di scuola superiore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dirty="0">
                <a:latin typeface="+mn-lt"/>
                <a:cs typeface="+mn-cs"/>
              </a:rPr>
              <a:t>pubblico vasto ed eterogeneo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idx="4294967295"/>
          </p:nvPr>
        </p:nvSpPr>
        <p:spPr>
          <a:xfrm>
            <a:off x="838200" y="285750"/>
            <a:ext cx="10515600" cy="1325563"/>
          </a:xfrm>
        </p:spPr>
        <p:txBody>
          <a:bodyPr/>
          <a:lstStyle/>
          <a:p>
            <a:pPr algn="ctr" eaLnBrk="1" hangingPunct="1"/>
            <a:r>
              <a:rPr lang="it-IT" b="1" smtClean="0"/>
              <a:t>Glossari e banche dati</a:t>
            </a:r>
            <a:endParaRPr lang="en-GB" b="1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4294967295"/>
          </p:nvPr>
        </p:nvSpPr>
        <p:spPr>
          <a:xfrm>
            <a:off x="577850" y="1474788"/>
            <a:ext cx="10995025" cy="5137150"/>
          </a:xfrm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di siti web non universitari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YouLaurea.it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Repubblica.it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/>
              <a:t>Glossari di siti web di ateneo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Università di Trieste (monolingue 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Università di Torino (bilingue DE-IT)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Università di Venezia (bilingue IT-EN)</a:t>
            </a:r>
          </a:p>
          <a:p>
            <a:pPr lvl="2" eaLnBrk="1" hangingPunct="1">
              <a:lnSpc>
                <a:spcPct val="80000"/>
              </a:lnSpc>
            </a:pPr>
            <a:r>
              <a:rPr lang="en-GB" sz="2200" smtClean="0"/>
              <a:t>Università di Bologna (bilingue IT-EN/EN-IT)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Glossari europei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Eurypedia,</a:t>
            </a:r>
            <a:r>
              <a:rPr lang="en-GB" sz="2200" i="1" smtClean="0">
                <a:solidFill>
                  <a:srgbClr val="BFBFBF"/>
                </a:solidFill>
              </a:rPr>
              <a:t> </a:t>
            </a:r>
            <a:r>
              <a:rPr lang="en-GB" sz="2200" smtClean="0">
                <a:solidFill>
                  <a:srgbClr val="BFBFBF"/>
                </a:solidFill>
              </a:rPr>
              <a:t>European Encyclopedia on National Education System (multilingue)</a:t>
            </a:r>
          </a:p>
          <a:p>
            <a:pPr marL="1168400" lvl="1">
              <a:lnSpc>
                <a:spcPct val="80000"/>
              </a:lnSpc>
            </a:pPr>
            <a:r>
              <a:rPr lang="en-GB" sz="2200" smtClean="0">
                <a:solidFill>
                  <a:srgbClr val="BFBFBF"/>
                </a:solidFill>
              </a:rPr>
              <a:t>Eurydice,</a:t>
            </a:r>
            <a:r>
              <a:rPr lang="en-GB" sz="2200" i="1" smtClean="0">
                <a:solidFill>
                  <a:srgbClr val="BFBFBF"/>
                </a:solidFill>
              </a:rPr>
              <a:t> </a:t>
            </a:r>
            <a:r>
              <a:rPr lang="en-GB" sz="2200" smtClean="0">
                <a:solidFill>
                  <a:srgbClr val="BFBFBF"/>
                </a:solidFill>
              </a:rPr>
              <a:t>European Glossary on Education (multilingue)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GB" sz="2700" b="1" smtClean="0">
                <a:solidFill>
                  <a:srgbClr val="A6A6A6"/>
                </a:solidFill>
              </a:rPr>
              <a:t>Banche dati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Base de données de terminologie universitaire UCL-K.U.Leuven (trilingue EN-FR-NE)</a:t>
            </a:r>
          </a:p>
          <a:p>
            <a:pPr lvl="2" eaLnBrk="1" hangingPunct="1">
              <a:lnSpc>
                <a:spcPct val="80000"/>
              </a:lnSpc>
            </a:pPr>
            <a:r>
              <a:rPr lang="fr-FR" sz="2200" smtClean="0">
                <a:solidFill>
                  <a:srgbClr val="BFBFBF"/>
                </a:solidFill>
              </a:rPr>
              <a:t>Database bistro, progetto UNITERM II, EURAC (bilingue IT-DE + risorse in ladino)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12192000" cy="954088"/>
            <a:chOff x="0" y="627957"/>
            <a:chExt cx="11967883" cy="954741"/>
          </a:xfrm>
        </p:grpSpPr>
        <p:pic>
          <p:nvPicPr>
            <p:cNvPr id="7173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06" r="1839" b="78062"/>
            <a:stretch>
              <a:fillRect/>
            </a:stretch>
          </p:blipFill>
          <p:spPr bwMode="auto">
            <a:xfrm>
              <a:off x="0" y="627957"/>
              <a:ext cx="11967883" cy="954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46" t="9982" r="45149" b="86603"/>
            <a:stretch>
              <a:fillRect/>
            </a:stretch>
          </p:blipFill>
          <p:spPr bwMode="auto">
            <a:xfrm>
              <a:off x="5258227" y="642471"/>
              <a:ext cx="1451428" cy="23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8308975" y="2533650"/>
            <a:ext cx="3760788" cy="2747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800" b="1" dirty="0" err="1">
                <a:latin typeface="+mn-lt"/>
                <a:cs typeface="+mn-cs"/>
              </a:rPr>
              <a:t>Glossario</a:t>
            </a:r>
            <a:r>
              <a:rPr lang="en-GB" sz="2800" b="1" dirty="0">
                <a:latin typeface="+mn-lt"/>
                <a:cs typeface="+mn-cs"/>
              </a:rPr>
              <a:t> </a:t>
            </a:r>
            <a:r>
              <a:rPr lang="en-GB" sz="2800" b="1" dirty="0" err="1">
                <a:latin typeface="+mn-lt"/>
                <a:cs typeface="+mn-cs"/>
              </a:rPr>
              <a:t>monolingue</a:t>
            </a:r>
            <a:endParaRPr lang="en-GB" sz="2800" b="1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latin typeface="+mn-lt"/>
                <a:cs typeface="+mn-cs"/>
              </a:rPr>
              <a:t>termini in </a:t>
            </a:r>
            <a:r>
              <a:rPr lang="en-GB" sz="2000" dirty="0" err="1">
                <a:latin typeface="+mn-lt"/>
                <a:cs typeface="+mn-cs"/>
              </a:rPr>
              <a:t>italiano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descrizioni</a:t>
            </a:r>
            <a:r>
              <a:rPr lang="en-GB" sz="2000" dirty="0">
                <a:latin typeface="+mn-lt"/>
                <a:cs typeface="+mn-cs"/>
              </a:rPr>
              <a:t> in </a:t>
            </a:r>
            <a:r>
              <a:rPr lang="en-GB" sz="2000" dirty="0" err="1">
                <a:latin typeface="+mn-lt"/>
                <a:cs typeface="+mn-cs"/>
              </a:rPr>
              <a:t>italiano</a:t>
            </a:r>
            <a:endParaRPr lang="en-GB" sz="2000" dirty="0">
              <a:latin typeface="+mn-lt"/>
              <a:cs typeface="+mn-cs"/>
            </a:endParaRPr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endParaRPr lang="en-GB" sz="2800" dirty="0">
              <a:latin typeface="+mn-lt"/>
              <a:cs typeface="+mn-cs"/>
            </a:endParaRPr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800" b="1" dirty="0" err="1">
                <a:latin typeface="+mn-lt"/>
                <a:cs typeface="+mn-cs"/>
              </a:rPr>
              <a:t>Destinatari</a:t>
            </a:r>
            <a:endParaRPr lang="en-GB" sz="2800" b="1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personale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italiano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studenti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italiani</a:t>
            </a:r>
            <a:endParaRPr lang="en-GB" sz="2000" dirty="0">
              <a:latin typeface="+mn-lt"/>
              <a:cs typeface="+mn-cs"/>
            </a:endParaRPr>
          </a:p>
        </p:txBody>
      </p:sp>
      <p:pic>
        <p:nvPicPr>
          <p:cNvPr id="717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7" t="12540" r="3938" b="5316"/>
          <a:stretch>
            <a:fillRect/>
          </a:stretch>
        </p:blipFill>
        <p:spPr bwMode="auto">
          <a:xfrm>
            <a:off x="0" y="1092200"/>
            <a:ext cx="819467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3325" y="1681163"/>
            <a:ext cx="4535488" cy="3089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Glossario bilingue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termini tedesco – italiano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descrizioni in italiano</a:t>
            </a:r>
          </a:p>
          <a:p>
            <a:pPr marL="806391" lvl="1" indent="-361926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endParaRPr lang="it-IT" sz="2800" dirty="0">
              <a:latin typeface="+mn-lt"/>
              <a:cs typeface="+mn-cs"/>
            </a:endParaRPr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Destinatari</a:t>
            </a:r>
            <a:endParaRPr lang="it-IT" b="1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studenti Erasmus in uscita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studenti Erasmus in entrata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personale accademico</a:t>
            </a:r>
          </a:p>
        </p:txBody>
      </p:sp>
      <p:pic>
        <p:nvPicPr>
          <p:cNvPr id="819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25413"/>
            <a:ext cx="7278687" cy="6602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66013" y="2395538"/>
            <a:ext cx="4489450" cy="30892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Glossario bilingue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termini inglese – italiano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descrizioni in inglese</a:t>
            </a:r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endParaRPr lang="it-IT" sz="2800" dirty="0">
              <a:latin typeface="+mn-lt"/>
              <a:cs typeface="+mn-cs"/>
            </a:endParaRPr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it-IT" sz="2800" b="1" dirty="0">
                <a:latin typeface="+mn-lt"/>
                <a:cs typeface="+mn-cs"/>
              </a:rPr>
              <a:t>Destinatari</a:t>
            </a:r>
            <a:endParaRPr lang="it-IT" b="1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studenti internazionali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studenti italiani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latin typeface="+mn-lt"/>
                <a:cs typeface="+mn-cs"/>
              </a:rPr>
              <a:t>personale accademico</a:t>
            </a:r>
          </a:p>
        </p:txBody>
      </p:sp>
      <p:pic>
        <p:nvPicPr>
          <p:cNvPr id="9219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3"/>
          <p:cNvGrpSpPr>
            <a:grpSpLocks/>
          </p:cNvGrpSpPr>
          <p:nvPr/>
        </p:nvGrpSpPr>
        <p:grpSpPr bwMode="auto">
          <a:xfrm>
            <a:off x="85725" y="1330325"/>
            <a:ext cx="7156450" cy="5502275"/>
            <a:chOff x="84978" y="1329816"/>
            <a:chExt cx="7157324" cy="5503293"/>
          </a:xfrm>
        </p:grpSpPr>
        <p:pic>
          <p:nvPicPr>
            <p:cNvPr id="9221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25" y="1329816"/>
              <a:ext cx="6669602" cy="45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2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78" y="1787056"/>
              <a:ext cx="7157324" cy="50460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4"/>
          <p:cNvGrpSpPr>
            <a:grpSpLocks/>
          </p:cNvGrpSpPr>
          <p:nvPr/>
        </p:nvGrpSpPr>
        <p:grpSpPr bwMode="auto">
          <a:xfrm>
            <a:off x="0" y="80963"/>
            <a:ext cx="12192000" cy="1530350"/>
            <a:chOff x="0" y="1"/>
            <a:chExt cx="12192000" cy="1530722"/>
          </a:xfrm>
        </p:grpSpPr>
        <p:pic>
          <p:nvPicPr>
            <p:cNvPr id="10245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8486"/>
              <a:ext cx="12192000" cy="139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1304925" y="1"/>
              <a:ext cx="2259013" cy="5779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02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9725"/>
            <a:ext cx="1104900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85063" y="2874963"/>
            <a:ext cx="4594225" cy="3425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en-GB" sz="2800" b="1" dirty="0" err="1">
                <a:latin typeface="+mn-lt"/>
                <a:cs typeface="+mn-cs"/>
              </a:rPr>
              <a:t>Termbase</a:t>
            </a:r>
            <a:r>
              <a:rPr lang="en-GB" sz="2800" b="1" dirty="0">
                <a:latin typeface="+mn-lt"/>
                <a:cs typeface="+mn-cs"/>
              </a:rPr>
              <a:t> </a:t>
            </a:r>
            <a:r>
              <a:rPr lang="en-GB" sz="2800" b="1" dirty="0" err="1">
                <a:latin typeface="+mn-lt"/>
                <a:cs typeface="+mn-cs"/>
              </a:rPr>
              <a:t>bilingue</a:t>
            </a:r>
            <a:r>
              <a:rPr lang="en-GB" sz="2800" b="1" dirty="0">
                <a:latin typeface="+mn-lt"/>
                <a:cs typeface="+mn-cs"/>
              </a:rPr>
              <a:t> EN-IT</a:t>
            </a: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bidirezionale</a:t>
            </a:r>
            <a:endParaRPr lang="en-GB" sz="2000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schede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complesse</a:t>
            </a:r>
            <a:r>
              <a:rPr lang="en-GB" sz="2000" dirty="0">
                <a:latin typeface="+mn-lt"/>
                <a:cs typeface="+mn-cs"/>
              </a:rPr>
              <a:t> (</a:t>
            </a:r>
            <a:r>
              <a:rPr lang="en-GB" sz="2000" dirty="0" err="1">
                <a:latin typeface="+mn-lt"/>
                <a:cs typeface="+mn-cs"/>
              </a:rPr>
              <a:t>definizione</a:t>
            </a:r>
            <a:r>
              <a:rPr lang="en-GB" sz="2000" dirty="0">
                <a:latin typeface="+mn-lt"/>
                <a:cs typeface="+mn-cs"/>
              </a:rPr>
              <a:t>, </a:t>
            </a:r>
            <a:r>
              <a:rPr lang="en-GB" sz="2000" dirty="0" err="1">
                <a:latin typeface="+mn-lt"/>
                <a:cs typeface="+mn-cs"/>
              </a:rPr>
              <a:t>fonti</a:t>
            </a:r>
            <a:r>
              <a:rPr lang="en-GB" sz="2000" dirty="0">
                <a:latin typeface="+mn-lt"/>
                <a:cs typeface="+mn-cs"/>
              </a:rPr>
              <a:t>, </a:t>
            </a:r>
            <a:r>
              <a:rPr lang="en-GB" sz="2000" dirty="0" err="1">
                <a:latin typeface="+mn-lt"/>
                <a:cs typeface="+mn-cs"/>
              </a:rPr>
              <a:t>esempi</a:t>
            </a:r>
            <a:r>
              <a:rPr lang="en-GB" sz="2000" dirty="0">
                <a:latin typeface="+mn-lt"/>
                <a:cs typeface="+mn-cs"/>
              </a:rPr>
              <a:t>, note)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 indent="-12700" eaLnBrk="1" hangingPunct="1">
              <a:lnSpc>
                <a:spcPct val="90000"/>
              </a:lnSpc>
              <a:spcBef>
                <a:spcPts val="500"/>
              </a:spcBef>
              <a:defRPr/>
            </a:pPr>
            <a:r>
              <a:rPr lang="en-GB" sz="2800" b="1" dirty="0" err="1">
                <a:latin typeface="+mn-lt"/>
                <a:cs typeface="+mn-cs"/>
              </a:rPr>
              <a:t>Destinatari</a:t>
            </a:r>
            <a:endParaRPr lang="en-GB" sz="2800" b="1" dirty="0">
              <a:latin typeface="+mn-lt"/>
              <a:cs typeface="+mn-cs"/>
            </a:endParaRPr>
          </a:p>
          <a:p>
            <a:pPr marL="520662" indent="-342874" ea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/>
            </a:pPr>
            <a:r>
              <a:rPr lang="en-GB" sz="2000" dirty="0" err="1">
                <a:latin typeface="+mn-lt"/>
                <a:cs typeface="+mn-cs"/>
              </a:rPr>
              <a:t>docenti</a:t>
            </a:r>
            <a:r>
              <a:rPr lang="en-GB" sz="2000" dirty="0">
                <a:latin typeface="+mn-lt"/>
                <a:cs typeface="+mn-cs"/>
              </a:rPr>
              <a:t> e </a:t>
            </a:r>
            <a:r>
              <a:rPr lang="en-GB" sz="2000" dirty="0" err="1">
                <a:latin typeface="+mn-lt"/>
                <a:cs typeface="+mn-cs"/>
              </a:rPr>
              <a:t>altro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personale</a:t>
            </a:r>
            <a:r>
              <a:rPr lang="en-GB" sz="2000" dirty="0">
                <a:latin typeface="+mn-lt"/>
                <a:cs typeface="+mn-cs"/>
              </a:rPr>
              <a:t> </a:t>
            </a:r>
            <a:r>
              <a:rPr lang="en-GB" sz="2000" dirty="0" err="1">
                <a:latin typeface="+mn-lt"/>
                <a:cs typeface="+mn-cs"/>
              </a:rPr>
              <a:t>accademico</a:t>
            </a:r>
            <a:r>
              <a:rPr lang="en-GB" sz="2000" dirty="0">
                <a:latin typeface="+mn-lt"/>
                <a:cs typeface="+mn-cs"/>
              </a:rPr>
              <a:t> con </a:t>
            </a:r>
            <a:r>
              <a:rPr lang="en-GB" sz="2000" dirty="0" err="1">
                <a:latin typeface="+mn-lt"/>
                <a:cs typeface="+mn-cs"/>
              </a:rPr>
              <a:t>accesso</a:t>
            </a:r>
            <a:r>
              <a:rPr lang="en-GB" sz="2000" dirty="0">
                <a:latin typeface="+mn-lt"/>
                <a:cs typeface="+mn-cs"/>
              </a:rPr>
              <a:t> intranet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FFFFFF"/>
    </a:accent3>
    <a:accent4>
      <a:srgbClr val="000000"/>
    </a:accent4>
    <a:accent5>
      <a:srgbClr val="B5CBE7"/>
    </a:accent5>
    <a:accent6>
      <a:srgbClr val="D7712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2882</TotalTime>
  <Words>1538</Words>
  <Application>Microsoft Office PowerPoint</Application>
  <PresentationFormat>Widescreen</PresentationFormat>
  <Paragraphs>289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Symbol</vt:lpstr>
      <vt:lpstr>Office Theme</vt:lpstr>
      <vt:lpstr>Risorse disponibili</vt:lpstr>
      <vt:lpstr>Overview</vt:lpstr>
      <vt:lpstr>Glossari e banche dati</vt:lpstr>
      <vt:lpstr>PowerPoint Presentation</vt:lpstr>
      <vt:lpstr>Glossari e banche dati</vt:lpstr>
      <vt:lpstr>PowerPoint Presentation</vt:lpstr>
      <vt:lpstr>PowerPoint Presentation</vt:lpstr>
      <vt:lpstr>PowerPoint Presentation</vt:lpstr>
      <vt:lpstr>PowerPoint Presentation</vt:lpstr>
      <vt:lpstr>Glossari e banche dati</vt:lpstr>
      <vt:lpstr>PowerPoint Presentation</vt:lpstr>
      <vt:lpstr>PowerPoint Presentation</vt:lpstr>
      <vt:lpstr>Glossari e banche dati</vt:lpstr>
      <vt:lpstr>PowerPoint Presentation</vt:lpstr>
      <vt:lpstr>PowerPoint Presentation</vt:lpstr>
      <vt:lpstr>PowerPoint Presentation</vt:lpstr>
      <vt:lpstr>Terminological dictionary of university law Austria – Italy (DE-IT)</vt:lpstr>
      <vt:lpstr>Linee guida</vt:lpstr>
      <vt:lpstr>PowerPoint Presentation</vt:lpstr>
      <vt:lpstr>Linee guida</vt:lpstr>
      <vt:lpstr>PowerPoint Presentation</vt:lpstr>
      <vt:lpstr>Linee guida</vt:lpstr>
      <vt:lpstr>PowerPoint Presentation</vt:lpstr>
      <vt:lpstr>Buone pratiche</vt:lpstr>
      <vt:lpstr>PowerPoint Presentation</vt:lpstr>
      <vt:lpstr>Buone pratiche</vt:lpstr>
      <vt:lpstr>PowerPoint Presentation</vt:lpstr>
      <vt:lpstr>Obiettivi formativi ZOOM - inglese </vt:lpstr>
      <vt:lpstr>Obiettivi formativi ZOOM - tedesco </vt:lpstr>
      <vt:lpstr>Buone pratiche</vt:lpstr>
      <vt:lpstr>PowerPoint Presentation</vt:lpstr>
      <vt:lpstr>Valutazione delle risorse disponibili</vt:lpstr>
      <vt:lpstr>Alcuni link utili</vt:lpstr>
      <vt:lpstr>Grazie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Risorse disponibili</dc:title>
  <dc:creator>ED</dc:creator>
  <cp:lastModifiedBy>Erika Dalan</cp:lastModifiedBy>
  <cp:revision>194</cp:revision>
  <dcterms:created xsi:type="dcterms:W3CDTF">2014-06-12T13:19:30Z</dcterms:created>
  <dcterms:modified xsi:type="dcterms:W3CDTF">2014-06-23T14:05:52Z</dcterms:modified>
</cp:coreProperties>
</file>